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67" r:id="rId3"/>
    <p:sldId id="266" r:id="rId4"/>
    <p:sldId id="259" r:id="rId5"/>
    <p:sldId id="268" r:id="rId6"/>
    <p:sldId id="269" r:id="rId7"/>
    <p:sldId id="270" r:id="rId8"/>
    <p:sldId id="271" r:id="rId9"/>
    <p:sldId id="262" r:id="rId10"/>
    <p:sldId id="263" r:id="rId11"/>
    <p:sldId id="275" r:id="rId12"/>
    <p:sldId id="27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F904D0-7553-4B45-9B5A-8F6B21FD809D}" v="41" dt="2020-04-28T10:02:39.310"/>
    <p1510:client id="{0D724BE1-AC58-4C9F-9A45-26BC18958CDB}" v="761" dt="2020-04-28T12:55:10.313"/>
    <p1510:client id="{5621562A-5BF2-4379-B6E8-29A37220BD4B}" v="361" dt="2020-04-28T19:45:14.619"/>
    <p1510:client id="{5C0A4BDD-286F-4A5C-8C35-78918EB5992E}" v="1641" dt="2020-04-28T23:01:43.966"/>
    <p1510:client id="{5C5D6125-CAEB-4067-B90A-46EAF19461BA}" v="608" dt="2020-04-28T16:13:00.379"/>
    <p1510:client id="{6029E4F3-74F3-4C11-BDE0-586298D0C6C1}" v="1174" dt="2020-04-28T12:35:10.173"/>
    <p1510:client id="{6B95CD1E-9DF0-4D32-91B4-917114A6ACCD}" v="754" dt="2020-04-29T05:20:25.956"/>
    <p1510:client id="{79306FC4-786D-42F6-BDC7-7DC1614023CE}" v="4" dt="2020-05-04T18:56:39.102"/>
    <p1510:client id="{87C94551-76AA-49D3-8EAB-BBD41FFD9C77}" v="115" dt="2020-04-28T23:10:18.623"/>
    <p1510:client id="{BDB9AD72-586E-4462-A993-FD32AA6E99EF}" v="418" dt="2020-04-28T15:30:14.301"/>
    <p1510:client id="{F35E97CC-FF55-4AE8-9DFD-2E47D2969C0E}" v="93" dt="2020-04-29T06:27:24.184"/>
    <p1510:client id="{F39033B5-6ECA-4ABA-BFBE-B31900B856D3}" v="43" dt="2020-04-28T09:27:32.7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73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295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93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854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3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910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543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104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859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70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771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81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zsvizi/corona-virus-2020/blob/master/source/risk.py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C76AA8-F0AA-4EC3-B156-10CE357E5BBB}"/>
              </a:ext>
            </a:extLst>
          </p:cNvPr>
          <p:cNvSpPr/>
          <p:nvPr/>
        </p:nvSpPr>
        <p:spPr>
          <a:xfrm>
            <a:off x="1525567" y="2029218"/>
            <a:ext cx="8564671" cy="31941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A3071B-F25B-4CB9-AB4E-8CCB8E1E1A5A}"/>
              </a:ext>
            </a:extLst>
          </p:cNvPr>
          <p:cNvSpPr/>
          <p:nvPr/>
        </p:nvSpPr>
        <p:spPr>
          <a:xfrm>
            <a:off x="5416636" y="2454906"/>
            <a:ext cx="5248037" cy="2340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5EC814-76AC-421E-BDC2-68E6D06BEE79}"/>
              </a:ext>
            </a:extLst>
          </p:cNvPr>
          <p:cNvCxnSpPr/>
          <p:nvPr/>
        </p:nvCxnSpPr>
        <p:spPr>
          <a:xfrm>
            <a:off x="5645944" y="2314996"/>
            <a:ext cx="16810" cy="2723028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14FD61-8C71-4053-A6F9-597FB371C578}"/>
              </a:ext>
            </a:extLst>
          </p:cNvPr>
          <p:cNvCxnSpPr>
            <a:cxnSpLocks/>
          </p:cNvCxnSpPr>
          <p:nvPr/>
        </p:nvCxnSpPr>
        <p:spPr>
          <a:xfrm>
            <a:off x="9898576" y="2340209"/>
            <a:ext cx="16810" cy="2723028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9" name="Picture 9" descr="A close up of a hand holding a flower&#10;&#10;Description generated with high confidence">
            <a:extLst>
              <a:ext uri="{FF2B5EF4-FFF2-40B4-BE49-F238E27FC236}">
                <a16:creationId xmlns:a16="http://schemas.microsoft.com/office/drawing/2014/main" id="{371776E1-9A6D-41C0-AF33-87B8C0E0D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155" y="2026303"/>
            <a:ext cx="3191995" cy="32004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A7D621-E6DC-408C-B3F3-4F19F01DBE75}"/>
              </a:ext>
            </a:extLst>
          </p:cNvPr>
          <p:cNvSpPr txBox="1"/>
          <p:nvPr/>
        </p:nvSpPr>
        <p:spPr>
          <a:xfrm>
            <a:off x="5832102" y="2686050"/>
            <a:ext cx="3914775" cy="13619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00" b="1">
                <a:solidFill>
                  <a:schemeClr val="bg1"/>
                </a:solidFill>
              </a:rPr>
              <a:t>Week 2:</a:t>
            </a:r>
            <a:endParaRPr lang="en-US" sz="2100" b="1">
              <a:solidFill>
                <a:schemeClr val="bg1"/>
              </a:solidFill>
              <a:cs typeface="Calibri"/>
            </a:endParaRPr>
          </a:p>
          <a:p>
            <a:r>
              <a:rPr lang="en-US" sz="2100" b="1">
                <a:solidFill>
                  <a:schemeClr val="bg1"/>
                </a:solidFill>
              </a:rPr>
              <a:t>Overview about the main research topics connected to corona outbreak</a:t>
            </a:r>
            <a:endParaRPr lang="en-US" sz="2100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CC95FA-5C3C-4444-90B1-A4F3B6B9E3EA}"/>
              </a:ext>
            </a:extLst>
          </p:cNvPr>
          <p:cNvSpPr txBox="1"/>
          <p:nvPr/>
        </p:nvSpPr>
        <p:spPr>
          <a:xfrm>
            <a:off x="5779574" y="4482495"/>
            <a:ext cx="3746687" cy="2846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Group: </a:t>
            </a: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Quentin </a:t>
            </a:r>
            <a:r>
              <a:rPr lang="en-US" sz="1400" err="1">
                <a:solidFill>
                  <a:schemeClr val="bg1"/>
                </a:solidFill>
                <a:ea typeface="+mn-lt"/>
                <a:cs typeface="+mn-lt"/>
              </a:rPr>
              <a:t>Quarantino</a:t>
            </a:r>
            <a:endParaRPr lang="en-US" sz="14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16" name="Picture 16" descr="A close up of a logo&#10;&#10;Description generated with high confidence">
            <a:extLst>
              <a:ext uri="{FF2B5EF4-FFF2-40B4-BE49-F238E27FC236}">
                <a16:creationId xmlns:a16="http://schemas.microsoft.com/office/drawing/2014/main" id="{907952CE-6FC3-40BF-8EF2-578C6BEA1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462" y="881101"/>
            <a:ext cx="2057400" cy="111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27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0C6C86A-26E5-43B3-A2E1-A384C227923C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a typeface="+mj-lt"/>
                <a:cs typeface="+mj-lt"/>
              </a:rPr>
              <a:t>Pipeline workflow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134CD2-825E-4383-9824-9CEDF7598B0A}"/>
              </a:ext>
            </a:extLst>
          </p:cNvPr>
          <p:cNvSpPr txBox="1"/>
          <p:nvPr/>
        </p:nvSpPr>
        <p:spPr>
          <a:xfrm>
            <a:off x="785004" y="1719532"/>
            <a:ext cx="42959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Generate images with defined parameters:</a:t>
            </a:r>
          </a:p>
          <a:p>
            <a:pPr algn="l"/>
            <a:endParaRPr lang="en-US">
              <a:cs typeface="Calibri"/>
            </a:endParaRPr>
          </a:p>
        </p:txBody>
      </p:sp>
      <p:pic>
        <p:nvPicPr>
          <p:cNvPr id="9" name="Picture 9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785044E4-BD78-4CBC-80FE-AA088B818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04" y="2036161"/>
            <a:ext cx="4037161" cy="24262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C5419D-B440-409C-B93A-7201E58EE4CF}"/>
              </a:ext>
            </a:extLst>
          </p:cNvPr>
          <p:cNvSpPr txBox="1"/>
          <p:nvPr/>
        </p:nvSpPr>
        <p:spPr>
          <a:xfrm>
            <a:off x="6205268" y="1920815"/>
            <a:ext cx="40084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Training network using training data set</a:t>
            </a:r>
          </a:p>
        </p:txBody>
      </p:sp>
      <p:pic>
        <p:nvPicPr>
          <p:cNvPr id="12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5AFDF83-FD73-4CAC-8FD2-C468E0705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475" y="2342747"/>
            <a:ext cx="2743200" cy="1309865"/>
          </a:xfrm>
          <a:prstGeom prst="rect">
            <a:avLst/>
          </a:prstGeom>
        </p:spPr>
      </p:pic>
      <p:pic>
        <p:nvPicPr>
          <p:cNvPr id="16" name="Picture 1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0FCB7FE-6F18-41A8-B3D9-06E5349DC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4755279"/>
            <a:ext cx="2743200" cy="2005707"/>
          </a:xfrm>
          <a:prstGeom prst="rect">
            <a:avLst/>
          </a:prstGeom>
        </p:spPr>
      </p:pic>
      <p:pic>
        <p:nvPicPr>
          <p:cNvPr id="20" name="Picture 20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B5BD3CE8-F0A2-4B3F-9F85-9692623AE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2287" y="4700677"/>
            <a:ext cx="2743200" cy="2057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757829E-3EE8-416D-983B-F64629833D3E}"/>
              </a:ext>
            </a:extLst>
          </p:cNvPr>
          <p:cNvSpPr txBox="1"/>
          <p:nvPr/>
        </p:nvSpPr>
        <p:spPr>
          <a:xfrm>
            <a:off x="6837872" y="420681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cs typeface="Calibri"/>
              </a:rPr>
              <a:t>Vizualization</a:t>
            </a:r>
            <a:r>
              <a:rPr lang="en-US">
                <a:cs typeface="Calibri"/>
              </a:rPr>
              <a:t>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76A26A-5492-4E4C-A941-361EDE2D3CB3}"/>
              </a:ext>
            </a:extLst>
          </p:cNvPr>
          <p:cNvSpPr txBox="1"/>
          <p:nvPr/>
        </p:nvSpPr>
        <p:spPr>
          <a:xfrm>
            <a:off x="639433" y="4305660"/>
            <a:ext cx="48135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Evaluation of Accuracy of the network using testing data</a:t>
            </a:r>
          </a:p>
        </p:txBody>
      </p:sp>
    </p:spTree>
    <p:extLst>
      <p:ext uri="{BB962C8B-B14F-4D97-AF65-F5344CB8AC3E}">
        <p14:creationId xmlns:p14="http://schemas.microsoft.com/office/powerpoint/2010/main" val="2664393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C2281-7193-4113-ACE6-8634C8781BD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 dirty="0">
                <a:cs typeface="Calibri Light"/>
              </a:rPr>
              <a:t>Topic 3: </a:t>
            </a:r>
            <a:r>
              <a:rPr lang="en-US" dirty="0" err="1">
                <a:cs typeface="Calibri Light"/>
              </a:rPr>
              <a:t>Pholygenetic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Analyis</a:t>
            </a:r>
            <a:endParaRPr lang="en-US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85C08-07B0-4665-9803-B460BB8E2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de-DE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Goal</a:t>
            </a:r>
            <a:br>
              <a:rPr lang="de-DE">
                <a:ea typeface="+mn-lt"/>
                <a:cs typeface="+mn-lt"/>
              </a:rPr>
            </a:br>
            <a:r>
              <a:rPr lang="de-DE" err="1">
                <a:ea typeface="+mn-lt"/>
                <a:cs typeface="+mn-lt"/>
              </a:rPr>
              <a:t>Examine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the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evolutional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change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of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the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virus</a:t>
            </a:r>
            <a:r>
              <a:rPr lang="de-DE">
                <a:ea typeface="+mn-lt"/>
                <a:cs typeface="+mn-lt"/>
              </a:rPr>
              <a:t> RNA and </a:t>
            </a:r>
            <a:r>
              <a:rPr lang="de-DE" err="1">
                <a:ea typeface="+mn-lt"/>
                <a:cs typeface="+mn-lt"/>
              </a:rPr>
              <a:t>the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determination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of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relationsips</a:t>
            </a:r>
            <a:endParaRPr lang="de-DE" err="1">
              <a:solidFill>
                <a:srgbClr val="2F5597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de-DE">
              <a:solidFill>
                <a:schemeClr val="accent1">
                  <a:lumMod val="75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de-DE" err="1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Applications</a:t>
            </a:r>
          </a:p>
          <a:p>
            <a:pPr lvl="1"/>
            <a:r>
              <a:rPr lang="de-DE" err="1">
                <a:ea typeface="+mn-lt"/>
                <a:cs typeface="+mn-lt"/>
              </a:rPr>
              <a:t>Define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common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origin</a:t>
            </a:r>
            <a:endParaRPr lang="de-DE">
              <a:ea typeface="+mn-lt"/>
              <a:cs typeface="+mn-lt"/>
            </a:endParaRPr>
          </a:p>
          <a:p>
            <a:pPr lvl="1"/>
            <a:r>
              <a:rPr lang="de-DE">
                <a:ea typeface="+mn-lt"/>
                <a:cs typeface="+mn-lt"/>
              </a:rPr>
              <a:t>Reconstruction </a:t>
            </a:r>
            <a:r>
              <a:rPr lang="de-DE" err="1">
                <a:ea typeface="+mn-lt"/>
                <a:cs typeface="+mn-lt"/>
              </a:rPr>
              <a:t>of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geographic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spread</a:t>
            </a:r>
            <a:endParaRPr lang="de-DE">
              <a:ea typeface="+mn-lt"/>
              <a:cs typeface="+mn-lt"/>
            </a:endParaRPr>
          </a:p>
          <a:p>
            <a:pPr lvl="1"/>
            <a:r>
              <a:rPr lang="de-DE" err="1">
                <a:ea typeface="+mn-lt"/>
                <a:cs typeface="+mn-lt"/>
              </a:rPr>
              <a:t>Estimate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mutation</a:t>
            </a:r>
            <a:r>
              <a:rPr lang="de-DE">
                <a:ea typeface="+mn-lt"/>
                <a:cs typeface="+mn-lt"/>
              </a:rPr>
              <a:t> rate</a:t>
            </a:r>
          </a:p>
          <a:p>
            <a:pPr marL="0" indent="0">
              <a:buNone/>
            </a:pPr>
            <a:endParaRPr lang="de-DE">
              <a:solidFill>
                <a:schemeClr val="accent1">
                  <a:lumMod val="75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de-DE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Data Sources</a:t>
            </a:r>
            <a:endParaRPr lang="de-DE">
              <a:solidFill>
                <a:srgbClr val="000000"/>
              </a:solidFill>
              <a:ea typeface="+mn-lt"/>
              <a:cs typeface="+mn-lt"/>
            </a:endParaRPr>
          </a:p>
          <a:p>
            <a:pPr lvl="1"/>
            <a:r>
              <a:rPr lang="de-DE">
                <a:ea typeface="+mn-lt"/>
                <a:cs typeface="+mn-lt"/>
              </a:rPr>
              <a:t>SARS-CoV-2 </a:t>
            </a:r>
            <a:r>
              <a:rPr lang="de-DE" err="1">
                <a:ea typeface="+mn-lt"/>
                <a:cs typeface="+mn-lt"/>
              </a:rPr>
              <a:t>genomes</a:t>
            </a:r>
            <a:r>
              <a:rPr lang="de-DE">
                <a:ea typeface="+mn-lt"/>
                <a:cs typeface="+mn-lt"/>
              </a:rPr>
              <a:t> (e.g. GISAID </a:t>
            </a:r>
            <a:r>
              <a:rPr lang="de-DE" err="1">
                <a:ea typeface="+mn-lt"/>
                <a:cs typeface="+mn-lt"/>
              </a:rPr>
              <a:t>database</a:t>
            </a:r>
            <a:r>
              <a:rPr lang="de-DE">
                <a:ea typeface="+mn-lt"/>
                <a:cs typeface="+mn-lt"/>
              </a:rPr>
              <a:t>, </a:t>
            </a:r>
            <a:r>
              <a:rPr lang="de-DE" err="1">
                <a:ea typeface="+mn-lt"/>
                <a:cs typeface="+mn-lt"/>
              </a:rPr>
              <a:t>GeneBank</a:t>
            </a:r>
            <a:r>
              <a:rPr lang="de-DE">
                <a:ea typeface="+mn-lt"/>
                <a:cs typeface="+mn-lt"/>
              </a:rPr>
              <a:t> ...)</a:t>
            </a:r>
          </a:p>
          <a:p>
            <a:pPr marL="457200" lvl="1" indent="0">
              <a:buNone/>
            </a:pPr>
            <a:endParaRPr lang="de-DE">
              <a:cs typeface="Calibri" panose="020F0502020204030204"/>
            </a:endParaRPr>
          </a:p>
          <a:p>
            <a:pPr marL="0" indent="0">
              <a:buNone/>
            </a:pPr>
            <a:r>
              <a:rPr lang="de-DE" err="1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Challenges</a:t>
            </a:r>
            <a:endParaRPr lang="de-DE">
              <a:solidFill>
                <a:schemeClr val="accent1">
                  <a:lumMod val="75000"/>
                </a:schemeClr>
              </a:solidFill>
              <a:ea typeface="+mn-lt"/>
              <a:cs typeface="+mn-lt"/>
            </a:endParaRPr>
          </a:p>
          <a:p>
            <a:pPr lvl="1"/>
            <a:r>
              <a:rPr lang="de-DE" err="1">
                <a:ea typeface="+mn-lt"/>
                <a:cs typeface="+mn-lt"/>
              </a:rPr>
              <a:t>Requires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many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complete</a:t>
            </a:r>
            <a:r>
              <a:rPr lang="de-DE">
                <a:ea typeface="+mn-lt"/>
                <a:cs typeface="+mn-lt"/>
              </a:rPr>
              <a:t> SARS-CoV-2 </a:t>
            </a:r>
            <a:r>
              <a:rPr lang="de-DE" err="1">
                <a:ea typeface="+mn-lt"/>
                <a:cs typeface="+mn-lt"/>
              </a:rPr>
              <a:t>genomes</a:t>
            </a:r>
            <a:endParaRPr lang="de-DE">
              <a:ea typeface="+mn-lt"/>
              <a:cs typeface="+mn-lt"/>
            </a:endParaRPr>
          </a:p>
          <a:p>
            <a:pPr lvl="1"/>
            <a:r>
              <a:rPr lang="de-DE">
                <a:ea typeface="+mn-lt"/>
                <a:cs typeface="+mn-lt"/>
              </a:rPr>
              <a:t>Memory </a:t>
            </a:r>
            <a:r>
              <a:rPr lang="de-DE" err="1">
                <a:ea typeface="+mn-lt"/>
                <a:cs typeface="+mn-lt"/>
              </a:rPr>
              <a:t>efficient</a:t>
            </a:r>
            <a:endParaRPr lang="de-DE" err="1">
              <a:cs typeface="Calibri" panose="020F0502020204030204"/>
            </a:endParaRPr>
          </a:p>
          <a:p>
            <a:pPr lvl="1"/>
            <a:endParaRPr lang="de-DE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de-DE">
              <a:solidFill>
                <a:srgbClr val="2F5597"/>
              </a:solidFill>
              <a:cs typeface="Calibri"/>
            </a:endParaRPr>
          </a:p>
          <a:p>
            <a:pPr marL="0" indent="0">
              <a:buNone/>
            </a:pPr>
            <a:endParaRPr lang="de-DE">
              <a:solidFill>
                <a:srgbClr val="2F5597"/>
              </a:solidFill>
              <a:ea typeface="+mn-lt"/>
              <a:cs typeface="+mn-lt"/>
            </a:endParaRPr>
          </a:p>
          <a:p>
            <a:pPr lvl="1"/>
            <a:endParaRPr lang="de-DE">
              <a:ea typeface="+mn-lt"/>
              <a:cs typeface="+mn-lt"/>
            </a:endParaRPr>
          </a:p>
          <a:p>
            <a:pPr marL="0" indent="0">
              <a:buNone/>
            </a:pPr>
            <a:endParaRPr lang="de-DE">
              <a:ea typeface="+mn-lt"/>
              <a:cs typeface="+mn-lt"/>
            </a:endParaRPr>
          </a:p>
          <a:p>
            <a:endParaRPr lang="de-DE">
              <a:ea typeface="+mn-lt"/>
              <a:cs typeface="+mn-lt"/>
            </a:endParaRPr>
          </a:p>
          <a:p>
            <a:endParaRPr lang="de-DE">
              <a:cs typeface="Calibri"/>
            </a:endParaRPr>
          </a:p>
          <a:p>
            <a:pPr lvl="1"/>
            <a:endParaRPr lang="en">
              <a:cs typeface="Calibri"/>
            </a:endParaRPr>
          </a:p>
          <a:p>
            <a:pPr lvl="1"/>
            <a:endParaRPr lang="de-DE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2093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676BD-8FA9-4DFB-BCFF-40B2EE4D94E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>
                <a:cs typeface="Calibri Light"/>
              </a:rPr>
              <a:t>Phylogenetic Analysis: Origin Detection</a:t>
            </a:r>
            <a:endParaRPr lang="en-US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4A7D7847-3F76-4091-8669-9ADF6A6AF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141" y="4639300"/>
            <a:ext cx="4709347" cy="251108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1CAE20B-C04D-4604-BA12-24FC93C68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41" y="4893604"/>
            <a:ext cx="4709349" cy="203462"/>
          </a:xfrm>
          <a:prstGeom prst="rect">
            <a:avLst/>
          </a:prstGeom>
        </p:spPr>
      </p:pic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16961E5-DA0F-4B48-876B-823A5A847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363" y="2319141"/>
            <a:ext cx="4944534" cy="1485944"/>
          </a:xfrm>
          <a:prstGeom prst="rect">
            <a:avLst/>
          </a:prstGeom>
        </p:spPr>
      </p:pic>
      <p:pic>
        <p:nvPicPr>
          <p:cNvPr id="11" name="Picture 11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FE68EC20-D711-4EBF-BD55-D1A4B8002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8770" y="4000956"/>
            <a:ext cx="4314237" cy="218630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DC5A013-C3FD-4992-8B71-6A071B546E1D}"/>
              </a:ext>
            </a:extLst>
          </p:cNvPr>
          <p:cNvSpPr txBox="1"/>
          <p:nvPr/>
        </p:nvSpPr>
        <p:spPr>
          <a:xfrm>
            <a:off x="754474" y="355788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2. Alignment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0AB190-C486-4505-9D80-C485B4EDA4DF}"/>
              </a:ext>
            </a:extLst>
          </p:cNvPr>
          <p:cNvSpPr txBox="1"/>
          <p:nvPr/>
        </p:nvSpPr>
        <p:spPr>
          <a:xfrm>
            <a:off x="754474" y="427284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3. Distance Calculation</a:t>
            </a:r>
          </a:p>
        </p:txBody>
      </p:sp>
      <p:pic>
        <p:nvPicPr>
          <p:cNvPr id="21" name="Picture 2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28A5411-C706-49E2-9EB1-8E13BEC05D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140" y="5195041"/>
            <a:ext cx="4709349" cy="119984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DFA7C02-C717-4AFE-84E1-65F948F36FE4}"/>
              </a:ext>
            </a:extLst>
          </p:cNvPr>
          <p:cNvSpPr txBox="1"/>
          <p:nvPr/>
        </p:nvSpPr>
        <p:spPr>
          <a:xfrm>
            <a:off x="6389511" y="195862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4. Create Phylogenetic Tree</a:t>
            </a:r>
          </a:p>
        </p:txBody>
      </p:sp>
      <p:sp>
        <p:nvSpPr>
          <p:cNvPr id="5" name="Textfeld 18">
            <a:extLst>
              <a:ext uri="{FF2B5EF4-FFF2-40B4-BE49-F238E27FC236}">
                <a16:creationId xmlns:a16="http://schemas.microsoft.com/office/drawing/2014/main" id="{F178FB6F-4CDD-4FC0-BC26-A36DE28EC3D3}"/>
              </a:ext>
            </a:extLst>
          </p:cNvPr>
          <p:cNvSpPr txBox="1"/>
          <p:nvPr/>
        </p:nvSpPr>
        <p:spPr>
          <a:xfrm>
            <a:off x="8643258" y="6353899"/>
            <a:ext cx="2706915" cy="4001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00">
                <a:solidFill>
                  <a:schemeClr val="bg1">
                    <a:lumMod val="75000"/>
                  </a:schemeClr>
                </a:solidFill>
              </a:rPr>
              <a:t>Code: </a:t>
            </a:r>
            <a:r>
              <a:rPr lang="de-DE" sz="1000">
                <a:solidFill>
                  <a:schemeClr val="bg1">
                    <a:lumMod val="75000"/>
                  </a:schemeClr>
                </a:solidFill>
                <a:ea typeface="+mn-lt"/>
                <a:cs typeface="+mn-lt"/>
              </a:rPr>
              <a:t>https://github.com/simonjuleseric2/covid_sequence</a:t>
            </a:r>
            <a:endParaRPr lang="de-DE" sz="1000">
              <a:solidFill>
                <a:schemeClr val="bg1">
                  <a:lumMod val="75000"/>
                </a:schemeClr>
              </a:solidFill>
              <a:cs typeface="Calibri"/>
            </a:endParaRPr>
          </a:p>
        </p:txBody>
      </p:sp>
      <p:pic>
        <p:nvPicPr>
          <p:cNvPr id="6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16426F5-5B73-4166-98DC-C8AFE4BF3B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141" y="2091666"/>
            <a:ext cx="2282238" cy="1329409"/>
          </a:xfrm>
          <a:prstGeom prst="rect">
            <a:avLst/>
          </a:prstGeom>
        </p:spPr>
      </p:pic>
      <p:pic>
        <p:nvPicPr>
          <p:cNvPr id="10" name="Picture 11">
            <a:extLst>
              <a:ext uri="{FF2B5EF4-FFF2-40B4-BE49-F238E27FC236}">
                <a16:creationId xmlns:a16="http://schemas.microsoft.com/office/drawing/2014/main" id="{96F8665F-FEDD-4804-B5AB-28B1FC60A6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141" y="3927210"/>
            <a:ext cx="4709348" cy="1418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5AB501E-FECA-4147-8D6A-9FFC53CFD1D8}"/>
              </a:ext>
            </a:extLst>
          </p:cNvPr>
          <p:cNvSpPr txBox="1"/>
          <p:nvPr/>
        </p:nvSpPr>
        <p:spPr>
          <a:xfrm>
            <a:off x="716844" y="177988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1. Selecting Data</a:t>
            </a:r>
          </a:p>
        </p:txBody>
      </p:sp>
    </p:spTree>
    <p:extLst>
      <p:ext uri="{BB962C8B-B14F-4D97-AF65-F5344CB8AC3E}">
        <p14:creationId xmlns:p14="http://schemas.microsoft.com/office/powerpoint/2010/main" val="587453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7E3B83-26B3-43A8-A0AC-A17F388632C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de-DE">
                <a:cs typeface="Calibri Light"/>
              </a:rPr>
              <a:t>Topic 1: </a:t>
            </a:r>
            <a:r>
              <a:rPr lang="de-DE" err="1">
                <a:cs typeface="Calibri Light"/>
              </a:rPr>
              <a:t>Spreading</a:t>
            </a:r>
            <a:r>
              <a:rPr lang="de-DE">
                <a:cs typeface="Calibri Light"/>
              </a:rPr>
              <a:t> Models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F26C01-FC98-4FC7-9423-888659E15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20753" cy="4497876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buNone/>
            </a:pPr>
            <a:r>
              <a:rPr lang="de-DE" sz="2200">
                <a:solidFill>
                  <a:schemeClr val="accent1">
                    <a:lumMod val="75000"/>
                  </a:schemeClr>
                </a:solidFill>
                <a:cs typeface="Calibri"/>
              </a:rPr>
              <a:t>Goal</a:t>
            </a:r>
          </a:p>
          <a:p>
            <a:pPr marL="0" indent="0">
              <a:buNone/>
            </a:pPr>
            <a:r>
              <a:rPr lang="de-DE" sz="2200" err="1">
                <a:solidFill>
                  <a:srgbClr val="000000"/>
                </a:solidFill>
                <a:cs typeface="Calibri"/>
              </a:rPr>
              <a:t>To</a:t>
            </a:r>
            <a:r>
              <a:rPr lang="de-DE" sz="2200">
                <a:solidFill>
                  <a:srgbClr val="000000"/>
                </a:solidFill>
                <a:cs typeface="Calibri"/>
              </a:rPr>
              <a:t> </a:t>
            </a:r>
            <a:r>
              <a:rPr lang="de-DE" sz="2200" err="1">
                <a:solidFill>
                  <a:srgbClr val="000000"/>
                </a:solidFill>
                <a:cs typeface="Calibri"/>
              </a:rPr>
              <a:t>study</a:t>
            </a:r>
            <a:r>
              <a:rPr lang="de-DE" sz="2200">
                <a:solidFill>
                  <a:srgbClr val="000000"/>
                </a:solidFill>
                <a:cs typeface="Calibri"/>
              </a:rPr>
              <a:t> </a:t>
            </a:r>
            <a:r>
              <a:rPr lang="de-DE" sz="2200" err="1">
                <a:solidFill>
                  <a:srgbClr val="000000"/>
                </a:solidFill>
                <a:cs typeface="Calibri"/>
              </a:rPr>
              <a:t>the</a:t>
            </a:r>
            <a:r>
              <a:rPr lang="de-DE" sz="2200">
                <a:solidFill>
                  <a:srgbClr val="000000"/>
                </a:solidFill>
                <a:cs typeface="Calibri"/>
              </a:rPr>
              <a:t> </a:t>
            </a:r>
            <a:r>
              <a:rPr lang="de-DE" sz="2200">
                <a:ea typeface="+mn-lt"/>
                <a:cs typeface="+mn-lt"/>
              </a:rPr>
              <a:t>"...</a:t>
            </a:r>
            <a:r>
              <a:rPr lang="de-DE" sz="2200" err="1">
                <a:ea typeface="+mn-lt"/>
                <a:cs typeface="+mn-lt"/>
              </a:rPr>
              <a:t>pathogenesis</a:t>
            </a:r>
            <a:r>
              <a:rPr lang="de-DE" sz="2200">
                <a:ea typeface="+mn-lt"/>
                <a:cs typeface="+mn-lt"/>
              </a:rPr>
              <a:t>, </a:t>
            </a:r>
            <a:r>
              <a:rPr lang="de-DE" sz="2200" err="1">
                <a:ea typeface="+mn-lt"/>
                <a:cs typeface="+mn-lt"/>
              </a:rPr>
              <a:t>spread</a:t>
            </a:r>
            <a:r>
              <a:rPr lang="de-DE" sz="2200">
                <a:ea typeface="+mn-lt"/>
                <a:cs typeface="+mn-lt"/>
              </a:rPr>
              <a:t> </a:t>
            </a:r>
            <a:r>
              <a:rPr lang="de-DE" sz="2200" err="1">
                <a:ea typeface="+mn-lt"/>
                <a:cs typeface="+mn-lt"/>
              </a:rPr>
              <a:t>regularity</a:t>
            </a:r>
            <a:r>
              <a:rPr lang="de-DE" sz="2200">
                <a:ea typeface="+mn-lt"/>
                <a:cs typeface="+mn-lt"/>
              </a:rPr>
              <a:t>, and </a:t>
            </a:r>
            <a:r>
              <a:rPr lang="de-DE" sz="2200" err="1">
                <a:ea typeface="+mn-lt"/>
                <a:cs typeface="+mn-lt"/>
              </a:rPr>
              <a:t>development</a:t>
            </a:r>
            <a:r>
              <a:rPr lang="de-DE" sz="2200">
                <a:ea typeface="+mn-lt"/>
                <a:cs typeface="+mn-lt"/>
              </a:rPr>
              <a:t> </a:t>
            </a:r>
            <a:r>
              <a:rPr lang="de-DE" sz="2200" err="1">
                <a:ea typeface="+mn-lt"/>
                <a:cs typeface="+mn-lt"/>
              </a:rPr>
              <a:t>trend</a:t>
            </a:r>
            <a:r>
              <a:rPr lang="de-DE" sz="2200">
                <a:ea typeface="+mn-lt"/>
                <a:cs typeface="+mn-lt"/>
              </a:rPr>
              <a:t> </a:t>
            </a:r>
            <a:r>
              <a:rPr lang="de-DE" sz="2200" err="1">
                <a:ea typeface="+mn-lt"/>
                <a:cs typeface="+mn-lt"/>
              </a:rPr>
              <a:t>of</a:t>
            </a:r>
            <a:r>
              <a:rPr lang="de-DE" sz="2200">
                <a:ea typeface="+mn-lt"/>
                <a:cs typeface="+mn-lt"/>
              </a:rPr>
              <a:t> </a:t>
            </a:r>
            <a:r>
              <a:rPr lang="de-DE" sz="2200" err="1">
                <a:ea typeface="+mn-lt"/>
                <a:cs typeface="+mn-lt"/>
              </a:rPr>
              <a:t>infectious</a:t>
            </a:r>
            <a:r>
              <a:rPr lang="de-DE" sz="2200">
                <a:ea typeface="+mn-lt"/>
                <a:cs typeface="+mn-lt"/>
              </a:rPr>
              <a:t> </a:t>
            </a:r>
            <a:r>
              <a:rPr lang="de-DE" sz="2200" err="1">
                <a:ea typeface="+mn-lt"/>
                <a:cs typeface="+mn-lt"/>
              </a:rPr>
              <a:t>diseases</a:t>
            </a:r>
            <a:r>
              <a:rPr lang="de-DE" sz="2200">
                <a:ea typeface="+mn-lt"/>
                <a:cs typeface="+mn-lt"/>
              </a:rPr>
              <a:t> not </a:t>
            </a:r>
            <a:r>
              <a:rPr lang="de-DE" sz="2200" err="1">
                <a:ea typeface="+mn-lt"/>
                <a:cs typeface="+mn-lt"/>
              </a:rPr>
              <a:t>only</a:t>
            </a:r>
            <a:r>
              <a:rPr lang="de-DE" sz="2200">
                <a:ea typeface="+mn-lt"/>
                <a:cs typeface="+mn-lt"/>
              </a:rPr>
              <a:t> </a:t>
            </a:r>
            <a:r>
              <a:rPr lang="de-DE" sz="2200" err="1">
                <a:ea typeface="+mn-lt"/>
                <a:cs typeface="+mn-lt"/>
              </a:rPr>
              <a:t>provides</a:t>
            </a:r>
            <a:r>
              <a:rPr lang="de-DE" sz="2200">
                <a:ea typeface="+mn-lt"/>
                <a:cs typeface="+mn-lt"/>
              </a:rPr>
              <a:t> a </a:t>
            </a:r>
            <a:r>
              <a:rPr lang="de-DE" sz="2200" err="1">
                <a:ea typeface="+mn-lt"/>
                <a:cs typeface="+mn-lt"/>
              </a:rPr>
              <a:t>theoretical</a:t>
            </a:r>
            <a:r>
              <a:rPr lang="de-DE" sz="2200">
                <a:ea typeface="+mn-lt"/>
                <a:cs typeface="+mn-lt"/>
              </a:rPr>
              <a:t> </a:t>
            </a:r>
            <a:r>
              <a:rPr lang="de-DE" sz="2200" err="1">
                <a:ea typeface="+mn-lt"/>
                <a:cs typeface="+mn-lt"/>
              </a:rPr>
              <a:t>basis</a:t>
            </a:r>
            <a:r>
              <a:rPr lang="de-DE" sz="2200">
                <a:ea typeface="+mn-lt"/>
                <a:cs typeface="+mn-lt"/>
              </a:rPr>
              <a:t> </a:t>
            </a:r>
            <a:r>
              <a:rPr lang="de-DE" sz="2200" err="1">
                <a:ea typeface="+mn-lt"/>
                <a:cs typeface="+mn-lt"/>
              </a:rPr>
              <a:t>for</a:t>
            </a:r>
            <a:r>
              <a:rPr lang="de-DE" sz="2200">
                <a:ea typeface="+mn-lt"/>
                <a:cs typeface="+mn-lt"/>
              </a:rPr>
              <a:t> </a:t>
            </a:r>
            <a:r>
              <a:rPr lang="de-DE" sz="2200" err="1">
                <a:ea typeface="+mn-lt"/>
                <a:cs typeface="+mn-lt"/>
              </a:rPr>
              <a:t>future</a:t>
            </a:r>
            <a:r>
              <a:rPr lang="de-DE" sz="2200">
                <a:ea typeface="+mn-lt"/>
                <a:cs typeface="+mn-lt"/>
              </a:rPr>
              <a:t> </a:t>
            </a:r>
            <a:r>
              <a:rPr lang="de-DE" sz="2200" err="1">
                <a:ea typeface="+mn-lt"/>
                <a:cs typeface="+mn-lt"/>
              </a:rPr>
              <a:t>research</a:t>
            </a:r>
            <a:r>
              <a:rPr lang="de-DE" sz="2200">
                <a:ea typeface="+mn-lt"/>
                <a:cs typeface="+mn-lt"/>
              </a:rPr>
              <a:t> on </a:t>
            </a:r>
            <a:r>
              <a:rPr lang="de-DE" sz="2200" err="1">
                <a:ea typeface="+mn-lt"/>
                <a:cs typeface="+mn-lt"/>
              </a:rPr>
              <a:t>infectious</a:t>
            </a:r>
            <a:r>
              <a:rPr lang="de-DE" sz="2200">
                <a:ea typeface="+mn-lt"/>
                <a:cs typeface="+mn-lt"/>
              </a:rPr>
              <a:t> </a:t>
            </a:r>
            <a:r>
              <a:rPr lang="de-DE" sz="2200" err="1">
                <a:ea typeface="+mn-lt"/>
                <a:cs typeface="+mn-lt"/>
              </a:rPr>
              <a:t>diseases</a:t>
            </a:r>
            <a:r>
              <a:rPr lang="de-DE" sz="2200">
                <a:ea typeface="+mn-lt"/>
                <a:cs typeface="+mn-lt"/>
              </a:rPr>
              <a:t>, but also </a:t>
            </a:r>
            <a:r>
              <a:rPr lang="de-DE" sz="2200" err="1">
                <a:ea typeface="+mn-lt"/>
                <a:cs typeface="+mn-lt"/>
              </a:rPr>
              <a:t>has</a:t>
            </a:r>
            <a:r>
              <a:rPr lang="de-DE" sz="2200">
                <a:ea typeface="+mn-lt"/>
                <a:cs typeface="+mn-lt"/>
              </a:rPr>
              <a:t> </a:t>
            </a:r>
            <a:r>
              <a:rPr lang="de-DE" sz="2200" err="1">
                <a:ea typeface="+mn-lt"/>
                <a:cs typeface="+mn-lt"/>
              </a:rPr>
              <a:t>practical</a:t>
            </a:r>
            <a:r>
              <a:rPr lang="de-DE" sz="2200">
                <a:ea typeface="+mn-lt"/>
                <a:cs typeface="+mn-lt"/>
              </a:rPr>
              <a:t> </a:t>
            </a:r>
            <a:r>
              <a:rPr lang="de-DE" sz="2200" err="1">
                <a:ea typeface="+mn-lt"/>
                <a:cs typeface="+mn-lt"/>
              </a:rPr>
              <a:t>guiding</a:t>
            </a:r>
            <a:r>
              <a:rPr lang="de-DE" sz="2200">
                <a:ea typeface="+mn-lt"/>
                <a:cs typeface="+mn-lt"/>
              </a:rPr>
              <a:t> </a:t>
            </a:r>
            <a:r>
              <a:rPr lang="de-DE" sz="2200" err="1">
                <a:ea typeface="+mn-lt"/>
                <a:cs typeface="+mn-lt"/>
              </a:rPr>
              <a:t>significance</a:t>
            </a:r>
            <a:r>
              <a:rPr lang="de-DE" sz="2200">
                <a:ea typeface="+mn-lt"/>
                <a:cs typeface="+mn-lt"/>
              </a:rPr>
              <a:t> </a:t>
            </a:r>
            <a:r>
              <a:rPr lang="de-DE" sz="2200" err="1">
                <a:ea typeface="+mn-lt"/>
                <a:cs typeface="+mn-lt"/>
              </a:rPr>
              <a:t>for</a:t>
            </a:r>
            <a:r>
              <a:rPr lang="de-DE" sz="2200">
                <a:ea typeface="+mn-lt"/>
                <a:cs typeface="+mn-lt"/>
              </a:rPr>
              <a:t> </a:t>
            </a:r>
            <a:r>
              <a:rPr lang="de-DE" sz="2200" err="1">
                <a:ea typeface="+mn-lt"/>
                <a:cs typeface="+mn-lt"/>
              </a:rPr>
              <a:t>the</a:t>
            </a:r>
            <a:r>
              <a:rPr lang="de-DE" sz="2200">
                <a:ea typeface="+mn-lt"/>
                <a:cs typeface="+mn-lt"/>
              </a:rPr>
              <a:t> </a:t>
            </a:r>
            <a:r>
              <a:rPr lang="de-DE" sz="2200" err="1">
                <a:ea typeface="+mn-lt"/>
                <a:cs typeface="+mn-lt"/>
              </a:rPr>
              <a:t>prevention</a:t>
            </a:r>
            <a:r>
              <a:rPr lang="de-DE" sz="2200">
                <a:ea typeface="+mn-lt"/>
                <a:cs typeface="+mn-lt"/>
              </a:rPr>
              <a:t> and </a:t>
            </a:r>
            <a:r>
              <a:rPr lang="de-DE" sz="2200" err="1">
                <a:ea typeface="+mn-lt"/>
                <a:cs typeface="+mn-lt"/>
              </a:rPr>
              <a:t>control</a:t>
            </a:r>
            <a:r>
              <a:rPr lang="de-DE" sz="2200">
                <a:ea typeface="+mn-lt"/>
                <a:cs typeface="+mn-lt"/>
              </a:rPr>
              <a:t> </a:t>
            </a:r>
            <a:r>
              <a:rPr lang="de-DE" sz="2200" err="1">
                <a:ea typeface="+mn-lt"/>
                <a:cs typeface="+mn-lt"/>
              </a:rPr>
              <a:t>of</a:t>
            </a:r>
            <a:r>
              <a:rPr lang="de-DE" sz="2200">
                <a:ea typeface="+mn-lt"/>
                <a:cs typeface="+mn-lt"/>
              </a:rPr>
              <a:t> </a:t>
            </a:r>
            <a:r>
              <a:rPr lang="de-DE" sz="2200" err="1">
                <a:ea typeface="+mn-lt"/>
                <a:cs typeface="+mn-lt"/>
              </a:rPr>
              <a:t>their</a:t>
            </a:r>
            <a:r>
              <a:rPr lang="de-DE" sz="2200">
                <a:ea typeface="+mn-lt"/>
                <a:cs typeface="+mn-lt"/>
              </a:rPr>
              <a:t> </a:t>
            </a:r>
            <a:r>
              <a:rPr lang="de-DE" sz="2200" err="1">
                <a:ea typeface="+mn-lt"/>
                <a:cs typeface="+mn-lt"/>
              </a:rPr>
              <a:t>spread</a:t>
            </a:r>
            <a:r>
              <a:rPr lang="de-DE" sz="2200">
                <a:ea typeface="+mn-lt"/>
                <a:cs typeface="+mn-lt"/>
              </a:rPr>
              <a:t>"[1]</a:t>
            </a:r>
            <a:endParaRPr lang="de-DE"/>
          </a:p>
          <a:p>
            <a:pPr marL="0" indent="0">
              <a:buNone/>
            </a:pPr>
            <a:endParaRPr lang="de-DE" sz="2200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de-DE" sz="2200" err="1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Application</a:t>
            </a:r>
            <a:endParaRPr lang="de-DE" sz="2200">
              <a:solidFill>
                <a:schemeClr val="accent1">
                  <a:lumMod val="75000"/>
                </a:schemeClr>
              </a:solidFill>
              <a:ea typeface="+mn-lt"/>
              <a:cs typeface="+mn-lt"/>
            </a:endParaRPr>
          </a:p>
          <a:p>
            <a:pPr lvl="1"/>
            <a:r>
              <a:rPr lang="de-DE" sz="2200" err="1">
                <a:ea typeface="+mn-lt"/>
                <a:cs typeface="+mn-lt"/>
              </a:rPr>
              <a:t>calculation</a:t>
            </a:r>
            <a:r>
              <a:rPr lang="de-DE" sz="2200">
                <a:ea typeface="+mn-lt"/>
                <a:cs typeface="+mn-lt"/>
              </a:rPr>
              <a:t> </a:t>
            </a:r>
            <a:r>
              <a:rPr lang="de-DE" sz="2200" err="1">
                <a:ea typeface="+mn-lt"/>
                <a:cs typeface="+mn-lt"/>
              </a:rPr>
              <a:t>of</a:t>
            </a:r>
            <a:r>
              <a:rPr lang="de-DE" sz="2200">
                <a:ea typeface="+mn-lt"/>
                <a:cs typeface="+mn-lt"/>
              </a:rPr>
              <a:t> </a:t>
            </a:r>
            <a:r>
              <a:rPr lang="de-DE" sz="2200" err="1">
                <a:ea typeface="+mn-lt"/>
                <a:cs typeface="+mn-lt"/>
              </a:rPr>
              <a:t>public</a:t>
            </a:r>
            <a:r>
              <a:rPr lang="de-DE" sz="2200">
                <a:ea typeface="+mn-lt"/>
                <a:cs typeface="+mn-lt"/>
              </a:rPr>
              <a:t> </a:t>
            </a:r>
            <a:r>
              <a:rPr lang="de-DE" sz="2200" err="1">
                <a:ea typeface="+mn-lt"/>
                <a:cs typeface="+mn-lt"/>
              </a:rPr>
              <a:t>health</a:t>
            </a:r>
            <a:r>
              <a:rPr lang="de-DE" sz="2200">
                <a:ea typeface="+mn-lt"/>
                <a:cs typeface="+mn-lt"/>
              </a:rPr>
              <a:t> </a:t>
            </a:r>
            <a:r>
              <a:rPr lang="de-DE" sz="2200" err="1">
                <a:ea typeface="+mn-lt"/>
                <a:cs typeface="+mn-lt"/>
              </a:rPr>
              <a:t>interventions</a:t>
            </a:r>
            <a:r>
              <a:rPr lang="de-DE" sz="2200">
                <a:ea typeface="+mn-lt"/>
                <a:cs typeface="+mn-lt"/>
              </a:rPr>
              <a:t> i.e. </a:t>
            </a:r>
            <a:r>
              <a:rPr lang="de-DE" sz="2200" err="1">
                <a:ea typeface="+mn-lt"/>
                <a:cs typeface="+mn-lt"/>
              </a:rPr>
              <a:t>mass</a:t>
            </a:r>
            <a:r>
              <a:rPr lang="de-DE" sz="2200">
                <a:ea typeface="+mn-lt"/>
                <a:cs typeface="+mn-lt"/>
              </a:rPr>
              <a:t> </a:t>
            </a:r>
            <a:r>
              <a:rPr lang="de-DE" sz="2200" err="1">
                <a:ea typeface="+mn-lt"/>
                <a:cs typeface="+mn-lt"/>
              </a:rPr>
              <a:t>vaccinations</a:t>
            </a:r>
            <a:endParaRPr lang="de-DE" sz="2200" err="1">
              <a:cs typeface="Calibri"/>
            </a:endParaRPr>
          </a:p>
          <a:p>
            <a:pPr lvl="1"/>
            <a:r>
              <a:rPr lang="de-DE" sz="2200" err="1">
                <a:ea typeface="+mn-lt"/>
                <a:cs typeface="+mn-lt"/>
              </a:rPr>
              <a:t>formation</a:t>
            </a:r>
            <a:r>
              <a:rPr lang="de-DE" sz="2200">
                <a:latin typeface="Calibri" panose="020F0502020204030204"/>
                <a:cs typeface="Calibri"/>
              </a:rPr>
              <a:t>  and </a:t>
            </a:r>
            <a:r>
              <a:rPr lang="de-DE" sz="2200" err="1">
                <a:latin typeface="Calibri" panose="020F0502020204030204"/>
                <a:cs typeface="Calibri"/>
              </a:rPr>
              <a:t>implementation</a:t>
            </a:r>
            <a:r>
              <a:rPr lang="de-DE" sz="2200">
                <a:latin typeface="Calibri" panose="020F0502020204030204"/>
                <a:cs typeface="Calibri"/>
              </a:rPr>
              <a:t> </a:t>
            </a:r>
            <a:r>
              <a:rPr lang="de-DE" sz="2200" err="1">
                <a:latin typeface="Calibri" panose="020F0502020204030204"/>
                <a:cs typeface="Calibri"/>
              </a:rPr>
              <a:t>of</a:t>
            </a:r>
            <a:r>
              <a:rPr lang="de-DE" sz="2200">
                <a:latin typeface="Calibri" panose="020F0502020204030204"/>
                <a:cs typeface="Calibri"/>
              </a:rPr>
              <a:t> national and global </a:t>
            </a:r>
            <a:r>
              <a:rPr lang="de-DE" sz="2200" err="1">
                <a:latin typeface="Calibri" panose="020F0502020204030204"/>
                <a:cs typeface="Calibri"/>
              </a:rPr>
              <a:t>guidelines</a:t>
            </a:r>
            <a:r>
              <a:rPr lang="de-DE" sz="2200">
                <a:latin typeface="Calibri" panose="020F0502020204030204"/>
                <a:cs typeface="Calibri"/>
              </a:rPr>
              <a:t> i.e. </a:t>
            </a:r>
            <a:r>
              <a:rPr lang="de-DE" sz="2200" err="1">
                <a:latin typeface="Calibri" panose="020F0502020204030204"/>
                <a:cs typeface="Calibri"/>
              </a:rPr>
              <a:t>closing</a:t>
            </a:r>
            <a:r>
              <a:rPr lang="de-DE" sz="2200">
                <a:latin typeface="Calibri" panose="020F0502020204030204"/>
                <a:cs typeface="Calibri"/>
              </a:rPr>
              <a:t> </a:t>
            </a:r>
            <a:r>
              <a:rPr lang="de-DE" sz="2200" err="1">
                <a:latin typeface="Calibri" panose="020F0502020204030204"/>
                <a:cs typeface="Calibri"/>
              </a:rPr>
              <a:t>of</a:t>
            </a:r>
            <a:r>
              <a:rPr lang="de-DE" sz="2200">
                <a:latin typeface="Calibri" panose="020F0502020204030204"/>
                <a:cs typeface="Calibri"/>
              </a:rPr>
              <a:t> </a:t>
            </a:r>
            <a:r>
              <a:rPr lang="de-DE" sz="2200" err="1">
                <a:latin typeface="Calibri" panose="020F0502020204030204"/>
                <a:cs typeface="Calibri"/>
              </a:rPr>
              <a:t>schools</a:t>
            </a:r>
            <a:endParaRPr lang="de-DE" sz="2200">
              <a:latin typeface="Calibri" panose="020F0502020204030204"/>
              <a:cs typeface="Calibri"/>
            </a:endParaRPr>
          </a:p>
          <a:p>
            <a:pPr lvl="1"/>
            <a:r>
              <a:rPr lang="de-DE" sz="2200">
                <a:solidFill>
                  <a:srgbClr val="000000"/>
                </a:solidFill>
                <a:latin typeface="Calibri" panose="020F0502020204030204"/>
                <a:ea typeface="+mn-lt"/>
                <a:cs typeface="+mn-lt"/>
              </a:rPr>
              <a:t>forecasting </a:t>
            </a:r>
            <a:r>
              <a:rPr lang="de-DE" sz="2200" err="1">
                <a:solidFill>
                  <a:srgbClr val="000000"/>
                </a:solidFill>
                <a:latin typeface="Calibri" panose="020F0502020204030204"/>
                <a:ea typeface="+mn-lt"/>
                <a:cs typeface="+mn-lt"/>
              </a:rPr>
              <a:t>of</a:t>
            </a:r>
            <a:r>
              <a:rPr lang="de-DE" sz="2200">
                <a:solidFill>
                  <a:srgbClr val="000000"/>
                </a:solidFill>
                <a:latin typeface="Calibri" panose="020F0502020204030204"/>
                <a:ea typeface="+mn-lt"/>
                <a:cs typeface="+mn-lt"/>
              </a:rPr>
              <a:t> </a:t>
            </a:r>
            <a:r>
              <a:rPr lang="de-DE" sz="2200" err="1">
                <a:solidFill>
                  <a:srgbClr val="000000"/>
                </a:solidFill>
                <a:latin typeface="Calibri" panose="020F0502020204030204"/>
                <a:ea typeface="+mn-lt"/>
                <a:cs typeface="+mn-lt"/>
              </a:rPr>
              <a:t>infections</a:t>
            </a:r>
            <a:r>
              <a:rPr lang="de-DE" sz="2200">
                <a:solidFill>
                  <a:srgbClr val="000000"/>
                </a:solidFill>
                <a:latin typeface="Calibri" panose="020F0502020204030204"/>
                <a:ea typeface="+mn-lt"/>
                <a:cs typeface="+mn-lt"/>
              </a:rPr>
              <a:t> and </a:t>
            </a:r>
            <a:r>
              <a:rPr lang="de-DE" sz="2200" err="1">
                <a:solidFill>
                  <a:srgbClr val="000000"/>
                </a:solidFill>
                <a:latin typeface="Calibri" panose="020F0502020204030204"/>
                <a:ea typeface="+mn-lt"/>
                <a:cs typeface="+mn-lt"/>
              </a:rPr>
              <a:t>overall</a:t>
            </a:r>
            <a:r>
              <a:rPr lang="de-DE" sz="2200">
                <a:solidFill>
                  <a:srgbClr val="000000"/>
                </a:solidFill>
                <a:latin typeface="Calibri" panose="020F0502020204030204"/>
                <a:ea typeface="+mn-lt"/>
                <a:cs typeface="+mn-lt"/>
              </a:rPr>
              <a:t> </a:t>
            </a:r>
            <a:r>
              <a:rPr lang="de-DE" sz="2200" err="1">
                <a:solidFill>
                  <a:srgbClr val="000000"/>
                </a:solidFill>
                <a:latin typeface="Calibri" panose="020F0502020204030204"/>
                <a:ea typeface="+mn-lt"/>
                <a:cs typeface="+mn-lt"/>
              </a:rPr>
              <a:t>epidemic</a:t>
            </a:r>
            <a:r>
              <a:rPr lang="de-DE" sz="2200">
                <a:solidFill>
                  <a:srgbClr val="000000"/>
                </a:solidFill>
                <a:latin typeface="Calibri" panose="020F0502020204030204"/>
                <a:ea typeface="+mn-lt"/>
                <a:cs typeface="+mn-lt"/>
              </a:rPr>
              <a:t>   </a:t>
            </a:r>
          </a:p>
          <a:p>
            <a:pPr marL="457200" lvl="1" indent="0">
              <a:buNone/>
            </a:pPr>
            <a:endParaRPr lang="en" sz="2200">
              <a:solidFill>
                <a:srgbClr val="000000"/>
              </a:solidFill>
              <a:latin typeface="Consolas"/>
              <a:ea typeface="+mn-lt"/>
              <a:cs typeface="+mn-lt"/>
            </a:endParaRPr>
          </a:p>
          <a:p>
            <a:pPr marL="0" indent="0">
              <a:buNone/>
            </a:pPr>
            <a:r>
              <a:rPr lang="de-DE" sz="2200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Data Sources</a:t>
            </a:r>
            <a:endParaRPr lang="en-US" sz="2200">
              <a:solidFill>
                <a:schemeClr val="accent1">
                  <a:lumMod val="75000"/>
                </a:schemeClr>
              </a:solidFill>
              <a:ea typeface="+mn-lt"/>
              <a:cs typeface="+mn-lt"/>
            </a:endParaRPr>
          </a:p>
          <a:p>
            <a:pPr lvl="1"/>
            <a:r>
              <a:rPr lang="de-DE" sz="2200">
                <a:ea typeface="+mn-lt"/>
                <a:cs typeface="+mn-lt"/>
              </a:rPr>
              <a:t>traditional: World Health Orginization, John Hopkins, RKI etc.</a:t>
            </a:r>
            <a:endParaRPr lang="de-DE"/>
          </a:p>
          <a:p>
            <a:pPr lvl="1"/>
            <a:r>
              <a:rPr lang="de-DE" sz="2200">
                <a:solidFill>
                  <a:srgbClr val="000000"/>
                </a:solidFill>
                <a:cs typeface="Calibri"/>
              </a:rPr>
              <a:t>assumptions: inference of existing populations, desease dynamics etc. </a:t>
            </a:r>
          </a:p>
          <a:p>
            <a:pPr marL="457200" lvl="1" indent="0">
              <a:buNone/>
            </a:pPr>
            <a:endParaRPr lang="de-DE" sz="2200">
              <a:solidFill>
                <a:srgbClr val="000000"/>
              </a:solidFill>
              <a:cs typeface="Calibri"/>
            </a:endParaRPr>
          </a:p>
          <a:p>
            <a:pPr marL="0" indent="0">
              <a:buNone/>
            </a:pPr>
            <a:r>
              <a:rPr lang="de-DE" sz="2200" err="1">
                <a:solidFill>
                  <a:schemeClr val="accent1">
                    <a:lumMod val="75000"/>
                  </a:schemeClr>
                </a:solidFill>
                <a:cs typeface="Calibri"/>
              </a:rPr>
              <a:t>Challenges</a:t>
            </a:r>
            <a:endParaRPr lang="de-DE" sz="2200">
              <a:solidFill>
                <a:schemeClr val="accent1">
                  <a:lumMod val="75000"/>
                </a:schemeClr>
              </a:solidFill>
              <a:cs typeface="Calibri"/>
            </a:endParaRPr>
          </a:p>
          <a:p>
            <a:pPr lvl="1"/>
            <a:r>
              <a:rPr lang="de-DE" sz="2200" err="1">
                <a:cs typeface="Calibri"/>
              </a:rPr>
              <a:t>model</a:t>
            </a:r>
            <a:r>
              <a:rPr lang="de-DE" sz="2200">
                <a:cs typeface="Calibri"/>
              </a:rPr>
              <a:t> </a:t>
            </a:r>
            <a:r>
              <a:rPr lang="de-DE" sz="2200" err="1">
                <a:cs typeface="Calibri"/>
              </a:rPr>
              <a:t>only</a:t>
            </a:r>
            <a:r>
              <a:rPr lang="de-DE" sz="2200">
                <a:cs typeface="Calibri"/>
              </a:rPr>
              <a:t> </a:t>
            </a:r>
            <a:r>
              <a:rPr lang="de-DE" sz="2200" err="1">
                <a:cs typeface="Calibri"/>
              </a:rPr>
              <a:t>as</a:t>
            </a:r>
            <a:r>
              <a:rPr lang="de-DE" sz="2200">
                <a:cs typeface="Calibri"/>
              </a:rPr>
              <a:t> </a:t>
            </a:r>
            <a:r>
              <a:rPr lang="de-DE" sz="2200" err="1">
                <a:cs typeface="Calibri"/>
              </a:rPr>
              <a:t>good</a:t>
            </a:r>
            <a:r>
              <a:rPr lang="de-DE" sz="2200">
                <a:cs typeface="Calibri"/>
              </a:rPr>
              <a:t> </a:t>
            </a:r>
            <a:r>
              <a:rPr lang="de-DE" sz="2200" err="1">
                <a:cs typeface="Calibri"/>
              </a:rPr>
              <a:t>as</a:t>
            </a:r>
            <a:r>
              <a:rPr lang="de-DE" sz="2200">
                <a:cs typeface="Calibri"/>
              </a:rPr>
              <a:t> </a:t>
            </a:r>
            <a:r>
              <a:rPr lang="de-DE" sz="2200" err="1">
                <a:cs typeface="Calibri"/>
              </a:rPr>
              <a:t>the</a:t>
            </a:r>
            <a:r>
              <a:rPr lang="de-DE" sz="2200">
                <a:cs typeface="Calibri"/>
              </a:rPr>
              <a:t> </a:t>
            </a:r>
            <a:r>
              <a:rPr lang="de-DE" sz="2200" err="1">
                <a:cs typeface="Calibri"/>
              </a:rPr>
              <a:t>assumptions</a:t>
            </a:r>
            <a:r>
              <a:rPr lang="de-DE" sz="2200">
                <a:cs typeface="Calibri"/>
              </a:rPr>
              <a:t> </a:t>
            </a:r>
            <a:r>
              <a:rPr lang="de-DE" sz="2200" err="1">
                <a:cs typeface="Calibri"/>
              </a:rPr>
              <a:t>made</a:t>
            </a:r>
            <a:endParaRPr lang="de-DE" sz="2200">
              <a:cs typeface="Calibri"/>
            </a:endParaRPr>
          </a:p>
          <a:p>
            <a:pPr lvl="1"/>
            <a:r>
              <a:rPr lang="de-DE" sz="2200">
                <a:latin typeface="Calibri"/>
                <a:cs typeface="Calibri"/>
              </a:rPr>
              <a:t>trade-off between model complexity and feasability</a:t>
            </a:r>
            <a:endParaRPr lang="de-DE"/>
          </a:p>
          <a:p>
            <a:pPr lvl="1"/>
            <a:r>
              <a:rPr lang="de-DE" sz="2200">
                <a:latin typeface="Calibri"/>
                <a:cs typeface="Calibri"/>
              </a:rPr>
              <a:t>population heterogenity, variablity of variates</a:t>
            </a:r>
          </a:p>
          <a:p>
            <a:pPr marL="457200" lvl="1" indent="0">
              <a:buNone/>
            </a:pPr>
            <a:endParaRPr lang="de-DE">
              <a:cs typeface="Calibri"/>
            </a:endParaRPr>
          </a:p>
          <a:p>
            <a:pPr marL="457200" lvl="1" indent="0">
              <a:buNone/>
            </a:pPr>
            <a:endParaRPr lang="de-DE">
              <a:latin typeface="Calibri"/>
              <a:cs typeface="Calibri"/>
            </a:endParaRPr>
          </a:p>
          <a:p>
            <a:endParaRPr lang="de-DE">
              <a:latin typeface="Calibri"/>
              <a:cs typeface="Calibri"/>
            </a:endParaRPr>
          </a:p>
          <a:p>
            <a:pPr marL="457200" lvl="1" indent="0">
              <a:buNone/>
            </a:pPr>
            <a:endParaRPr lang="en">
              <a:latin typeface="Consolas"/>
              <a:cs typeface="Calibri"/>
            </a:endParaRPr>
          </a:p>
          <a:p>
            <a:pPr lvl="1"/>
            <a:endParaRPr lang="de-DE">
              <a:latin typeface="Calibri"/>
              <a:cs typeface="Calibri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0743A15-1F18-4548-8C69-98F31AC92CA4}"/>
              </a:ext>
            </a:extLst>
          </p:cNvPr>
          <p:cNvSpPr txBox="1"/>
          <p:nvPr/>
        </p:nvSpPr>
        <p:spPr>
          <a:xfrm>
            <a:off x="230554" y="6443785"/>
            <a:ext cx="11857891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100"/>
              <a:t>[1]Bin S, Sun G, Chen CC. Spread </a:t>
            </a:r>
            <a:r>
              <a:rPr lang="de-DE" sz="1100" err="1"/>
              <a:t>of</a:t>
            </a:r>
            <a:r>
              <a:rPr lang="de-DE" sz="1100"/>
              <a:t> </a:t>
            </a:r>
            <a:r>
              <a:rPr lang="de-DE" sz="1100" err="1"/>
              <a:t>Infectious</a:t>
            </a:r>
            <a:r>
              <a:rPr lang="de-DE" sz="1100"/>
              <a:t> Disease Modeling and Analysis </a:t>
            </a:r>
            <a:r>
              <a:rPr lang="de-DE" sz="1100" err="1"/>
              <a:t>of</a:t>
            </a:r>
            <a:r>
              <a:rPr lang="de-DE" sz="1100"/>
              <a:t> Different </a:t>
            </a:r>
            <a:r>
              <a:rPr lang="de-DE" sz="1100" err="1"/>
              <a:t>Factors</a:t>
            </a:r>
            <a:r>
              <a:rPr lang="de-DE" sz="1100"/>
              <a:t> on Spread </a:t>
            </a:r>
            <a:r>
              <a:rPr lang="de-DE" sz="1100" err="1"/>
              <a:t>of</a:t>
            </a:r>
            <a:r>
              <a:rPr lang="de-DE" sz="1100"/>
              <a:t> </a:t>
            </a:r>
            <a:r>
              <a:rPr lang="de-DE" sz="1100" err="1"/>
              <a:t>Infectious</a:t>
            </a:r>
            <a:r>
              <a:rPr lang="de-DE" sz="1100"/>
              <a:t> Disease </a:t>
            </a:r>
            <a:r>
              <a:rPr lang="de-DE" sz="1100" err="1"/>
              <a:t>Based</a:t>
            </a:r>
            <a:r>
              <a:rPr lang="de-DE" sz="1100"/>
              <a:t> on </a:t>
            </a:r>
            <a:r>
              <a:rPr lang="de-DE" sz="1100" err="1"/>
              <a:t>Cellular</a:t>
            </a:r>
            <a:r>
              <a:rPr lang="de-DE" sz="1100"/>
              <a:t> </a:t>
            </a:r>
            <a:r>
              <a:rPr lang="de-DE" sz="1100" err="1"/>
              <a:t>Automata</a:t>
            </a:r>
            <a:r>
              <a:rPr lang="de-DE" sz="1100"/>
              <a:t>. </a:t>
            </a:r>
            <a:r>
              <a:rPr lang="de-DE" sz="1100" i="1" err="1"/>
              <a:t>Int</a:t>
            </a:r>
            <a:r>
              <a:rPr lang="de-DE" sz="1100" i="1"/>
              <a:t> J Environ Res Public Health</a:t>
            </a:r>
            <a:r>
              <a:rPr lang="de-DE" sz="1100"/>
              <a:t>. 2019;16(23):4683. </a:t>
            </a:r>
            <a:r>
              <a:rPr lang="de-DE" sz="1100" err="1"/>
              <a:t>Published</a:t>
            </a:r>
            <a:r>
              <a:rPr lang="de-DE" sz="1100"/>
              <a:t> 2019 Nov 25. doi:10.3390/ijerph16234683</a:t>
            </a:r>
          </a:p>
        </p:txBody>
      </p:sp>
    </p:spTree>
    <p:extLst>
      <p:ext uri="{BB962C8B-B14F-4D97-AF65-F5344CB8AC3E}">
        <p14:creationId xmlns:p14="http://schemas.microsoft.com/office/powerpoint/2010/main" val="2112840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01C936-4EE2-4CB6-A781-3D528FDB902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de-DE">
                <a:cs typeface="Calibri Light"/>
              </a:rPr>
              <a:t>Topic 1: Spreading Models an Example (SIR)</a:t>
            </a:r>
            <a:endParaRPr lang="de-DE" err="1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7F311C8-2B62-4FB6-8ECD-A5A8F62F4D13}"/>
              </a:ext>
            </a:extLst>
          </p:cNvPr>
          <p:cNvSpPr txBox="1"/>
          <p:nvPr/>
        </p:nvSpPr>
        <p:spPr>
          <a:xfrm>
            <a:off x="9483774" y="6458466"/>
            <a:ext cx="2706915" cy="4001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00">
                <a:ea typeface="+mn-lt"/>
                <a:cs typeface="+mn-lt"/>
              </a:rPr>
              <a:t>https://www.kaggle.com/lisphilar/covid-19-data-with-sir-model#Grouping-by-growth-factor</a:t>
            </a:r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0E0ABCD-531D-4078-AC7A-F80BE182C27F}"/>
              </a:ext>
            </a:extLst>
          </p:cNvPr>
          <p:cNvSpPr txBox="1"/>
          <p:nvPr/>
        </p:nvSpPr>
        <p:spPr>
          <a:xfrm>
            <a:off x="836246" y="1910862"/>
            <a:ext cx="33645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1. Select Data/ Prepocessing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2601CBB-34CA-41ED-9776-D73CC1461CFD}"/>
              </a:ext>
            </a:extLst>
          </p:cNvPr>
          <p:cNvSpPr txBox="1"/>
          <p:nvPr/>
        </p:nvSpPr>
        <p:spPr>
          <a:xfrm>
            <a:off x="836246" y="3962400"/>
            <a:ext cx="35931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2. Exploratory Visual Analysis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AB67AB3-3BB1-4B6F-9970-AEE5CA4BE521}"/>
              </a:ext>
            </a:extLst>
          </p:cNvPr>
          <p:cNvSpPr txBox="1"/>
          <p:nvPr/>
        </p:nvSpPr>
        <p:spPr>
          <a:xfrm>
            <a:off x="6559061" y="1711569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3. Model selection and assumptions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6AF0825-3D46-4122-B592-50328301C542}"/>
              </a:ext>
            </a:extLst>
          </p:cNvPr>
          <p:cNvSpPr txBox="1"/>
          <p:nvPr/>
        </p:nvSpPr>
        <p:spPr>
          <a:xfrm>
            <a:off x="5052645" y="415583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4. Scenario analysis by case</a:t>
            </a:r>
            <a:endParaRPr lang="de-DE">
              <a:cs typeface="Calibri"/>
            </a:endParaRPr>
          </a:p>
        </p:txBody>
      </p:sp>
      <p:pic>
        <p:nvPicPr>
          <p:cNvPr id="4" name="Grafik 7" descr="Ein Bild, das Vogel enthält.&#10;&#10;Mit sehr hoher Zuverlässigkeit generierte Beschreibung">
            <a:extLst>
              <a:ext uri="{FF2B5EF4-FFF2-40B4-BE49-F238E27FC236}">
                <a16:creationId xmlns:a16="http://schemas.microsoft.com/office/drawing/2014/main" id="{FEBA3B31-D08F-472D-906F-CD5969F14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46" y="2283004"/>
            <a:ext cx="4419600" cy="529622"/>
          </a:xfrm>
          <a:prstGeom prst="rect">
            <a:avLst/>
          </a:prstGeom>
        </p:spPr>
      </p:pic>
      <p:pic>
        <p:nvPicPr>
          <p:cNvPr id="9" name="Grafik 9" descr="Ein Bild, das Screenshot, schwarz, Foto, Monitor enthält.&#10;&#10;Mit sehr hoher Zuverlässigkeit generierte Beschreibung">
            <a:extLst>
              <a:ext uri="{FF2B5EF4-FFF2-40B4-BE49-F238E27FC236}">
                <a16:creationId xmlns:a16="http://schemas.microsoft.com/office/drawing/2014/main" id="{A56C35BF-BF08-493D-9018-C30FCC8BE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46" y="2819763"/>
            <a:ext cx="5638800" cy="937120"/>
          </a:xfrm>
          <a:prstGeom prst="rect">
            <a:avLst/>
          </a:prstGeom>
        </p:spPr>
      </p:pic>
      <p:pic>
        <p:nvPicPr>
          <p:cNvPr id="11" name="Grafik 11">
            <a:extLst>
              <a:ext uri="{FF2B5EF4-FFF2-40B4-BE49-F238E27FC236}">
                <a16:creationId xmlns:a16="http://schemas.microsoft.com/office/drawing/2014/main" id="{782EA7CD-DA27-4B6C-BD0D-76B67D6A8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46" y="4460165"/>
            <a:ext cx="3598984" cy="587085"/>
          </a:xfrm>
          <a:prstGeom prst="rect">
            <a:avLst/>
          </a:prstGeom>
        </p:spPr>
      </p:pic>
      <p:pic>
        <p:nvPicPr>
          <p:cNvPr id="13" name="Grafik 13">
            <a:extLst>
              <a:ext uri="{FF2B5EF4-FFF2-40B4-BE49-F238E27FC236}">
                <a16:creationId xmlns:a16="http://schemas.microsoft.com/office/drawing/2014/main" id="{DFCC8028-5019-4ADE-969C-1CF8D28BFE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8862" y="5054371"/>
            <a:ext cx="2743200" cy="1766737"/>
          </a:xfrm>
          <a:prstGeom prst="rect">
            <a:avLst/>
          </a:prstGeom>
        </p:spPr>
      </p:pic>
      <p:pic>
        <p:nvPicPr>
          <p:cNvPr id="15" name="Grafik 15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237B262B-0163-4358-A4F2-364DB3B5ED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3200" y="2361516"/>
            <a:ext cx="2743200" cy="1783275"/>
          </a:xfrm>
          <a:prstGeom prst="rect">
            <a:avLst/>
          </a:prstGeom>
        </p:spPr>
      </p:pic>
      <p:pic>
        <p:nvPicPr>
          <p:cNvPr id="17" name="Grafik 17" descr="Ein Bild, das Screenshot, Karte enthält.&#10;&#10;Mit sehr hoher Zuverlässigkeit generierte Beschreibung">
            <a:extLst>
              <a:ext uri="{FF2B5EF4-FFF2-40B4-BE49-F238E27FC236}">
                <a16:creationId xmlns:a16="http://schemas.microsoft.com/office/drawing/2014/main" id="{0609D326-A127-4749-856F-4F4402625B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8092" y="4466000"/>
            <a:ext cx="3458307" cy="224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30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7E3B83-26B3-43A8-A0AC-A17F388632C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de-DE">
                <a:cs typeface="Calibri Light"/>
              </a:rPr>
              <a:t>Topic 2: </a:t>
            </a:r>
            <a:r>
              <a:rPr lang="de-DE" err="1">
                <a:cs typeface="Calibri Light"/>
              </a:rPr>
              <a:t>Forecasting</a:t>
            </a:r>
            <a:r>
              <a:rPr lang="de-DE">
                <a:cs typeface="Calibri Light"/>
              </a:rPr>
              <a:t> 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F26C01-FC98-4FC7-9423-888659E15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de-DE" sz="2200">
                <a:solidFill>
                  <a:schemeClr val="accent1">
                    <a:lumMod val="75000"/>
                  </a:schemeClr>
                </a:solidFill>
                <a:cs typeface="Calibri"/>
              </a:rPr>
              <a:t>Goal</a:t>
            </a:r>
          </a:p>
          <a:p>
            <a:pPr marL="0" indent="0">
              <a:buNone/>
            </a:pPr>
            <a:r>
              <a:rPr lang="de-DE" sz="2200" err="1">
                <a:solidFill>
                  <a:srgbClr val="000000"/>
                </a:solidFill>
                <a:cs typeface="Calibri"/>
              </a:rPr>
              <a:t>Based</a:t>
            </a:r>
            <a:r>
              <a:rPr lang="de-DE" sz="2200">
                <a:cs typeface="Calibri"/>
              </a:rPr>
              <a:t> on </a:t>
            </a:r>
            <a:r>
              <a:rPr lang="de-DE" sz="2200" err="1">
                <a:cs typeface="Calibri"/>
              </a:rPr>
              <a:t>already</a:t>
            </a:r>
            <a:r>
              <a:rPr lang="de-DE" sz="2200">
                <a:cs typeface="Calibri"/>
              </a:rPr>
              <a:t> </a:t>
            </a:r>
            <a:r>
              <a:rPr lang="de-DE" sz="2200" err="1">
                <a:cs typeface="Calibri"/>
              </a:rPr>
              <a:t>recorded</a:t>
            </a:r>
            <a:r>
              <a:rPr lang="de-DE" sz="2200">
                <a:cs typeface="Calibri"/>
              </a:rPr>
              <a:t> </a:t>
            </a:r>
            <a:r>
              <a:rPr lang="de-DE" sz="2200" err="1">
                <a:cs typeface="Calibri"/>
              </a:rPr>
              <a:t>data</a:t>
            </a:r>
            <a:r>
              <a:rPr lang="de-DE" sz="2200">
                <a:cs typeface="Calibri"/>
              </a:rPr>
              <a:t> </a:t>
            </a:r>
            <a:r>
              <a:rPr lang="de-DE" sz="2200" err="1">
                <a:cs typeface="Calibri"/>
              </a:rPr>
              <a:t>predict</a:t>
            </a:r>
            <a:r>
              <a:rPr lang="de-DE" sz="2200">
                <a:cs typeface="Calibri"/>
              </a:rPr>
              <a:t> </a:t>
            </a:r>
            <a:r>
              <a:rPr lang="de-DE" sz="2200" err="1">
                <a:cs typeface="Calibri"/>
              </a:rPr>
              <a:t>the</a:t>
            </a:r>
            <a:r>
              <a:rPr lang="de-DE" sz="2200">
                <a:cs typeface="Calibri"/>
              </a:rPr>
              <a:t> </a:t>
            </a:r>
            <a:r>
              <a:rPr lang="de-DE" sz="2200" err="1">
                <a:cs typeface="Calibri"/>
              </a:rPr>
              <a:t>future</a:t>
            </a:r>
            <a:r>
              <a:rPr lang="de-DE" sz="2200">
                <a:cs typeface="Calibri"/>
              </a:rPr>
              <a:t> </a:t>
            </a:r>
            <a:r>
              <a:rPr lang="de-DE" sz="2200" err="1">
                <a:cs typeface="Calibri"/>
              </a:rPr>
              <a:t>behavior</a:t>
            </a:r>
            <a:r>
              <a:rPr lang="de-DE" sz="2200">
                <a:cs typeface="Calibri"/>
              </a:rPr>
              <a:t> </a:t>
            </a:r>
            <a:r>
              <a:rPr lang="de-DE" sz="2200" err="1">
                <a:cs typeface="Calibri"/>
              </a:rPr>
              <a:t>of</a:t>
            </a:r>
            <a:r>
              <a:rPr lang="de-DE" sz="2200">
                <a:cs typeface="Calibri"/>
              </a:rPr>
              <a:t> </a:t>
            </a:r>
            <a:r>
              <a:rPr lang="de-DE" sz="2200" err="1">
                <a:cs typeface="Calibri"/>
              </a:rPr>
              <a:t>the</a:t>
            </a:r>
            <a:r>
              <a:rPr lang="de-DE" sz="2200">
                <a:cs typeface="Calibri"/>
              </a:rPr>
              <a:t> </a:t>
            </a:r>
            <a:r>
              <a:rPr lang="de-DE" sz="2200" err="1">
                <a:cs typeface="Calibri"/>
              </a:rPr>
              <a:t>virus</a:t>
            </a:r>
            <a:endParaRPr lang="de-DE" sz="2200">
              <a:cs typeface="Calibri"/>
            </a:endParaRPr>
          </a:p>
          <a:p>
            <a:pPr marL="0" indent="0">
              <a:buNone/>
            </a:pPr>
            <a:endParaRPr lang="de-DE" sz="2200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de-DE" sz="2200" err="1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Application</a:t>
            </a:r>
            <a:r>
              <a:rPr lang="de-DE" sz="2200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de-DE" sz="2200" err="1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fields</a:t>
            </a:r>
            <a:endParaRPr lang="en-US" sz="2200" err="1">
              <a:solidFill>
                <a:schemeClr val="accent1">
                  <a:lumMod val="75000"/>
                </a:schemeClr>
              </a:solidFill>
              <a:ea typeface="+mn-lt"/>
              <a:cs typeface="+mn-lt"/>
            </a:endParaRPr>
          </a:p>
          <a:p>
            <a:pPr lvl="1"/>
            <a:r>
              <a:rPr lang="de-DE" sz="2200">
                <a:ea typeface="+mn-lt"/>
                <a:cs typeface="+mn-lt"/>
              </a:rPr>
              <a:t># </a:t>
            </a:r>
            <a:r>
              <a:rPr lang="de-DE" sz="2200" err="1">
                <a:ea typeface="+mn-lt"/>
                <a:cs typeface="+mn-lt"/>
              </a:rPr>
              <a:t>of</a:t>
            </a:r>
            <a:r>
              <a:rPr lang="de-DE" sz="2200">
                <a:ea typeface="+mn-lt"/>
                <a:cs typeface="+mn-lt"/>
              </a:rPr>
              <a:t> </a:t>
            </a:r>
            <a:r>
              <a:rPr lang="de-DE" sz="2200" err="1">
                <a:ea typeface="+mn-lt"/>
                <a:cs typeface="+mn-lt"/>
              </a:rPr>
              <a:t>cases</a:t>
            </a:r>
            <a:r>
              <a:rPr lang="de-DE" sz="2200">
                <a:ea typeface="+mn-lt"/>
                <a:cs typeface="+mn-lt"/>
              </a:rPr>
              <a:t>, </a:t>
            </a:r>
            <a:r>
              <a:rPr lang="de-DE" sz="2200" err="1">
                <a:ea typeface="+mn-lt"/>
                <a:cs typeface="+mn-lt"/>
              </a:rPr>
              <a:t>deaths</a:t>
            </a:r>
            <a:r>
              <a:rPr lang="de-DE" sz="2200">
                <a:ea typeface="+mn-lt"/>
                <a:cs typeface="+mn-lt"/>
              </a:rPr>
              <a:t>, </a:t>
            </a:r>
            <a:r>
              <a:rPr lang="de-DE" sz="2200" err="1">
                <a:ea typeface="+mn-lt"/>
                <a:cs typeface="+mn-lt"/>
              </a:rPr>
              <a:t>recoverd</a:t>
            </a:r>
            <a:r>
              <a:rPr lang="de-DE" sz="2200">
                <a:ea typeface="+mn-lt"/>
                <a:cs typeface="+mn-lt"/>
              </a:rPr>
              <a:t> </a:t>
            </a:r>
            <a:r>
              <a:rPr lang="de-DE" sz="2200" err="1">
                <a:ea typeface="+mn-lt"/>
                <a:cs typeface="+mn-lt"/>
              </a:rPr>
              <a:t>people</a:t>
            </a:r>
            <a:endParaRPr lang="de-DE" sz="2200">
              <a:ea typeface="+mn-lt"/>
              <a:cs typeface="+mn-lt"/>
            </a:endParaRPr>
          </a:p>
          <a:p>
            <a:pPr lvl="1"/>
            <a:r>
              <a:rPr lang="de-DE" sz="2200">
                <a:ea typeface="+mn-lt"/>
                <a:cs typeface="+mn-lt"/>
              </a:rPr>
              <a:t>end </a:t>
            </a:r>
            <a:r>
              <a:rPr lang="de-DE" sz="2200" err="1">
                <a:ea typeface="+mn-lt"/>
                <a:cs typeface="+mn-lt"/>
              </a:rPr>
              <a:t>of</a:t>
            </a:r>
            <a:r>
              <a:rPr lang="de-DE" sz="2200">
                <a:ea typeface="+mn-lt"/>
                <a:cs typeface="+mn-lt"/>
              </a:rPr>
              <a:t> </a:t>
            </a:r>
            <a:r>
              <a:rPr lang="de-DE" sz="2200" err="1">
                <a:ea typeface="+mn-lt"/>
                <a:cs typeface="+mn-lt"/>
              </a:rPr>
              <a:t>the</a:t>
            </a:r>
            <a:r>
              <a:rPr lang="de-DE" sz="2200">
                <a:ea typeface="+mn-lt"/>
                <a:cs typeface="+mn-lt"/>
              </a:rPr>
              <a:t> </a:t>
            </a:r>
            <a:r>
              <a:rPr lang="de-DE" sz="2200" err="1">
                <a:ea typeface="+mn-lt"/>
                <a:cs typeface="+mn-lt"/>
              </a:rPr>
              <a:t>epidemic</a:t>
            </a:r>
            <a:endParaRPr lang="de-DE" sz="2200">
              <a:ea typeface="+mn-lt"/>
              <a:cs typeface="+mn-lt"/>
            </a:endParaRPr>
          </a:p>
          <a:p>
            <a:pPr lvl="1"/>
            <a:r>
              <a:rPr lang="de-DE" sz="2200" err="1">
                <a:ea typeface="+mn-lt"/>
                <a:cs typeface="+mn-lt"/>
              </a:rPr>
              <a:t>Social</a:t>
            </a:r>
            <a:r>
              <a:rPr lang="de-DE" sz="2200">
                <a:ea typeface="+mn-lt"/>
                <a:cs typeface="+mn-lt"/>
              </a:rPr>
              <a:t> and </a:t>
            </a:r>
            <a:r>
              <a:rPr lang="de-DE" sz="2200" err="1">
                <a:ea typeface="+mn-lt"/>
                <a:cs typeface="+mn-lt"/>
              </a:rPr>
              <a:t>economical</a:t>
            </a:r>
            <a:r>
              <a:rPr lang="de-DE" sz="2200">
                <a:ea typeface="+mn-lt"/>
                <a:cs typeface="+mn-lt"/>
              </a:rPr>
              <a:t> </a:t>
            </a:r>
            <a:r>
              <a:rPr lang="en" sz="2200">
                <a:latin typeface="Consolas"/>
                <a:cs typeface="Calibri"/>
              </a:rPr>
              <a:t>consequences</a:t>
            </a:r>
            <a:endParaRPr lang="de-DE" sz="2200">
              <a:cs typeface="Calibri" panose="020F0502020204030204"/>
            </a:endParaRPr>
          </a:p>
          <a:p>
            <a:pPr marL="457200" lvl="1" indent="0">
              <a:buNone/>
            </a:pPr>
            <a:endParaRPr lang="en" sz="2200">
              <a:solidFill>
                <a:srgbClr val="000000"/>
              </a:solidFill>
              <a:latin typeface="Consolas"/>
              <a:ea typeface="+mn-lt"/>
              <a:cs typeface="+mn-lt"/>
            </a:endParaRPr>
          </a:p>
          <a:p>
            <a:pPr marL="0" indent="0">
              <a:buNone/>
            </a:pPr>
            <a:r>
              <a:rPr lang="de-DE" sz="2200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Data Sources</a:t>
            </a:r>
            <a:endParaRPr lang="en-US" sz="2200">
              <a:solidFill>
                <a:schemeClr val="accent1">
                  <a:lumMod val="75000"/>
                </a:schemeClr>
              </a:solidFill>
              <a:ea typeface="+mn-lt"/>
              <a:cs typeface="+mn-lt"/>
            </a:endParaRPr>
          </a:p>
          <a:p>
            <a:pPr lvl="1"/>
            <a:r>
              <a:rPr lang="de-DE" sz="2200">
                <a:ea typeface="+mn-lt"/>
                <a:cs typeface="+mn-lt"/>
              </a:rPr>
              <a:t>WHO</a:t>
            </a:r>
          </a:p>
          <a:p>
            <a:pPr lvl="1"/>
            <a:r>
              <a:rPr lang="de-DE" sz="2200">
                <a:ea typeface="+mn-lt"/>
                <a:cs typeface="+mn-lt"/>
              </a:rPr>
              <a:t>Statistical Offices (e.g. Hospital)</a:t>
            </a:r>
          </a:p>
          <a:p>
            <a:pPr marL="457200" lvl="1" indent="0">
              <a:buNone/>
            </a:pPr>
            <a:endParaRPr lang="de-DE" sz="2200">
              <a:solidFill>
                <a:srgbClr val="000000"/>
              </a:solidFill>
              <a:cs typeface="Calibri"/>
            </a:endParaRPr>
          </a:p>
          <a:p>
            <a:pPr marL="0" indent="0">
              <a:buNone/>
            </a:pPr>
            <a:r>
              <a:rPr lang="de-DE" sz="2200" err="1">
                <a:solidFill>
                  <a:schemeClr val="accent1">
                    <a:lumMod val="75000"/>
                  </a:schemeClr>
                </a:solidFill>
                <a:cs typeface="Calibri"/>
              </a:rPr>
              <a:t>Challenges</a:t>
            </a:r>
            <a:endParaRPr lang="de-DE" sz="2200">
              <a:solidFill>
                <a:schemeClr val="accent1">
                  <a:lumMod val="75000"/>
                </a:schemeClr>
              </a:solidFill>
              <a:cs typeface="Calibri"/>
            </a:endParaRPr>
          </a:p>
          <a:p>
            <a:pPr lvl="1"/>
            <a:r>
              <a:rPr lang="de-DE" sz="2200">
                <a:cs typeface="Calibri"/>
              </a:rPr>
              <a:t>Hidden </a:t>
            </a:r>
            <a:r>
              <a:rPr lang="de-DE" sz="2200" err="1">
                <a:cs typeface="Calibri"/>
              </a:rPr>
              <a:t>number</a:t>
            </a:r>
            <a:r>
              <a:rPr lang="de-DE" sz="2200">
                <a:cs typeface="Calibri"/>
              </a:rPr>
              <a:t> </a:t>
            </a:r>
            <a:r>
              <a:rPr lang="de-DE" sz="2200" err="1">
                <a:cs typeface="Calibri"/>
              </a:rPr>
              <a:t>of</a:t>
            </a:r>
            <a:r>
              <a:rPr lang="de-DE" sz="2200">
                <a:cs typeface="Calibri"/>
              </a:rPr>
              <a:t> </a:t>
            </a:r>
            <a:r>
              <a:rPr lang="de-DE" sz="2200" err="1">
                <a:cs typeface="Calibri"/>
              </a:rPr>
              <a:t>cases</a:t>
            </a:r>
            <a:r>
              <a:rPr lang="de-DE" sz="2200">
                <a:cs typeface="Calibri"/>
              </a:rPr>
              <a:t> (</a:t>
            </a:r>
            <a:r>
              <a:rPr lang="de-DE" sz="2200" err="1">
                <a:cs typeface="Calibri"/>
              </a:rPr>
              <a:t>test</a:t>
            </a:r>
            <a:r>
              <a:rPr lang="de-DE" sz="2200">
                <a:cs typeface="Calibri"/>
              </a:rPr>
              <a:t> </a:t>
            </a:r>
            <a:r>
              <a:rPr lang="de-DE" sz="2200" err="1">
                <a:cs typeface="Calibri"/>
              </a:rPr>
              <a:t>capacity</a:t>
            </a:r>
            <a:r>
              <a:rPr lang="de-DE" sz="2200">
                <a:cs typeface="Calibri"/>
              </a:rPr>
              <a:t>, </a:t>
            </a:r>
            <a:r>
              <a:rPr lang="de-DE" sz="2200" err="1">
                <a:cs typeface="Calibri"/>
              </a:rPr>
              <a:t>gouvernment</a:t>
            </a:r>
            <a:r>
              <a:rPr lang="de-DE" sz="2200">
                <a:cs typeface="Calibri"/>
              </a:rPr>
              <a:t>)</a:t>
            </a:r>
          </a:p>
          <a:p>
            <a:pPr lvl="1"/>
            <a:r>
              <a:rPr lang="de-DE" sz="2200" err="1">
                <a:latin typeface="Calibri"/>
                <a:cs typeface="Calibri"/>
              </a:rPr>
              <a:t>Finding</a:t>
            </a:r>
            <a:r>
              <a:rPr lang="de-DE" sz="2200">
                <a:latin typeface="Calibri"/>
                <a:cs typeface="Calibri"/>
              </a:rPr>
              <a:t> and </a:t>
            </a:r>
            <a:r>
              <a:rPr lang="de-DE" sz="2200" err="1">
                <a:latin typeface="Calibri"/>
                <a:cs typeface="Calibri"/>
              </a:rPr>
              <a:t>fitting</a:t>
            </a:r>
            <a:r>
              <a:rPr lang="de-DE" sz="2200">
                <a:latin typeface="Calibri"/>
                <a:cs typeface="Calibri"/>
              </a:rPr>
              <a:t> </a:t>
            </a:r>
            <a:r>
              <a:rPr lang="de-DE" sz="2200" err="1">
                <a:latin typeface="Calibri"/>
                <a:cs typeface="Calibri"/>
              </a:rPr>
              <a:t>the</a:t>
            </a:r>
            <a:r>
              <a:rPr lang="de-DE" sz="2200">
                <a:latin typeface="Calibri"/>
                <a:cs typeface="Calibri"/>
              </a:rPr>
              <a:t> </a:t>
            </a:r>
            <a:r>
              <a:rPr lang="de-DE" sz="2200" err="1">
                <a:latin typeface="Calibri"/>
                <a:cs typeface="Calibri"/>
              </a:rPr>
              <a:t>best</a:t>
            </a:r>
            <a:r>
              <a:rPr lang="de-DE" sz="2200">
                <a:latin typeface="Calibri"/>
                <a:cs typeface="Calibri"/>
              </a:rPr>
              <a:t> </a:t>
            </a:r>
            <a:r>
              <a:rPr lang="de-DE" sz="2200" err="1">
                <a:latin typeface="Calibri"/>
                <a:cs typeface="Calibri"/>
              </a:rPr>
              <a:t>model</a:t>
            </a:r>
            <a:r>
              <a:rPr lang="de-DE" sz="2200">
                <a:latin typeface="Calibri"/>
                <a:cs typeface="Calibri"/>
              </a:rPr>
              <a:t> (</a:t>
            </a:r>
            <a:r>
              <a:rPr lang="de-DE" sz="2200" err="1">
                <a:latin typeface="Calibri"/>
                <a:cs typeface="Calibri"/>
              </a:rPr>
              <a:t>parameter</a:t>
            </a:r>
            <a:r>
              <a:rPr lang="de-DE" sz="2200">
                <a:latin typeface="Calibri"/>
                <a:cs typeface="Calibri"/>
              </a:rPr>
              <a:t> </a:t>
            </a:r>
            <a:r>
              <a:rPr lang="de-DE" sz="2200" err="1">
                <a:latin typeface="Calibri"/>
                <a:cs typeface="Calibri"/>
              </a:rPr>
              <a:t>tuning</a:t>
            </a:r>
            <a:r>
              <a:rPr lang="de-DE" sz="2200">
                <a:latin typeface="Calibri"/>
                <a:cs typeface="Calibri"/>
              </a:rPr>
              <a:t>)</a:t>
            </a:r>
          </a:p>
          <a:p>
            <a:pPr lvl="1"/>
            <a:r>
              <a:rPr lang="de-DE" sz="2200" err="1">
                <a:latin typeface="Calibri"/>
                <a:cs typeface="Calibri"/>
              </a:rPr>
              <a:t>Behavior</a:t>
            </a:r>
            <a:r>
              <a:rPr lang="de-DE" sz="2200">
                <a:latin typeface="Calibri"/>
                <a:cs typeface="Calibri"/>
              </a:rPr>
              <a:t> </a:t>
            </a:r>
            <a:r>
              <a:rPr lang="de-DE" sz="2200" err="1">
                <a:latin typeface="Calibri"/>
                <a:cs typeface="Calibri"/>
              </a:rPr>
              <a:t>of</a:t>
            </a:r>
            <a:r>
              <a:rPr lang="de-DE" sz="2200">
                <a:latin typeface="Calibri"/>
                <a:cs typeface="Calibri"/>
              </a:rPr>
              <a:t> </a:t>
            </a:r>
            <a:r>
              <a:rPr lang="de-DE" sz="2200" err="1">
                <a:latin typeface="Calibri"/>
                <a:cs typeface="Calibri"/>
              </a:rPr>
              <a:t>the</a:t>
            </a:r>
            <a:r>
              <a:rPr lang="de-DE" sz="2200">
                <a:latin typeface="Calibri"/>
                <a:cs typeface="Calibri"/>
              </a:rPr>
              <a:t> </a:t>
            </a:r>
            <a:r>
              <a:rPr lang="de-DE" sz="2200" err="1">
                <a:latin typeface="Calibri"/>
                <a:cs typeface="Calibri"/>
              </a:rPr>
              <a:t>virus</a:t>
            </a:r>
            <a:r>
              <a:rPr lang="de-DE" sz="2200">
                <a:latin typeface="Calibri"/>
                <a:cs typeface="Calibri"/>
              </a:rPr>
              <a:t> </a:t>
            </a:r>
            <a:r>
              <a:rPr lang="de-DE" sz="2200" err="1">
                <a:latin typeface="Calibri"/>
                <a:cs typeface="Calibri"/>
              </a:rPr>
              <a:t>is</a:t>
            </a:r>
            <a:r>
              <a:rPr lang="de-DE" sz="2200">
                <a:latin typeface="Calibri"/>
                <a:cs typeface="Calibri"/>
              </a:rPr>
              <a:t> still not </a:t>
            </a:r>
            <a:r>
              <a:rPr lang="de-DE" sz="2200" err="1">
                <a:latin typeface="Calibri"/>
                <a:cs typeface="Calibri"/>
              </a:rPr>
              <a:t>entirely</a:t>
            </a:r>
            <a:r>
              <a:rPr lang="de-DE" sz="2200">
                <a:latin typeface="Calibri"/>
                <a:cs typeface="Calibri"/>
              </a:rPr>
              <a:t> </a:t>
            </a:r>
            <a:r>
              <a:rPr lang="de-DE" sz="2200" err="1">
                <a:latin typeface="Calibri"/>
                <a:cs typeface="Calibri"/>
              </a:rPr>
              <a:t>explored</a:t>
            </a:r>
            <a:r>
              <a:rPr lang="de-DE" sz="2200">
                <a:latin typeface="Calibri"/>
                <a:cs typeface="Calibri"/>
              </a:rPr>
              <a:t> (e.g. Transmission)</a:t>
            </a:r>
          </a:p>
          <a:p>
            <a:pPr lvl="1"/>
            <a:endParaRPr lang="de-DE">
              <a:latin typeface="Calibri"/>
              <a:cs typeface="Calibri"/>
            </a:endParaRPr>
          </a:p>
          <a:p>
            <a:endParaRPr lang="de-DE">
              <a:latin typeface="Calibri"/>
              <a:cs typeface="Calibri"/>
            </a:endParaRPr>
          </a:p>
          <a:p>
            <a:endParaRPr lang="de-DE">
              <a:latin typeface="Calibri"/>
              <a:cs typeface="Calibri"/>
            </a:endParaRPr>
          </a:p>
          <a:p>
            <a:pPr marL="457200" lvl="1" indent="0">
              <a:buNone/>
            </a:pPr>
            <a:endParaRPr lang="en">
              <a:latin typeface="Consolas"/>
              <a:cs typeface="Calibri"/>
            </a:endParaRPr>
          </a:p>
          <a:p>
            <a:pPr lvl="1"/>
            <a:endParaRPr lang="de-DE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3157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01C936-4EE2-4CB6-A781-3D528FDB902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de-DE">
                <a:ea typeface="+mj-lt"/>
                <a:cs typeface="+mj-lt"/>
              </a:rPr>
              <a:t>Topic 2: </a:t>
            </a:r>
            <a:r>
              <a:rPr lang="de-DE" err="1">
                <a:ea typeface="+mj-lt"/>
                <a:cs typeface="+mj-lt"/>
              </a:rPr>
              <a:t>Forecasting</a:t>
            </a:r>
            <a:r>
              <a:rPr lang="de-DE">
                <a:ea typeface="+mj-lt"/>
                <a:cs typeface="+mj-lt"/>
              </a:rPr>
              <a:t> 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7F311C8-2B62-4FB6-8ECD-A5A8F62F4D13}"/>
              </a:ext>
            </a:extLst>
          </p:cNvPr>
          <p:cNvSpPr txBox="1"/>
          <p:nvPr/>
        </p:nvSpPr>
        <p:spPr>
          <a:xfrm>
            <a:off x="9483774" y="6458466"/>
            <a:ext cx="2706915" cy="4001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00">
                <a:ea typeface="+mn-lt"/>
                <a:cs typeface="+mn-lt"/>
              </a:rPr>
              <a:t>https://www.kaggle.com/lisphilar/covid-19-data-with-sir-model#Grouping-by-growth-factor</a:t>
            </a:r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0E0ABCD-531D-4078-AC7A-F80BE182C27F}"/>
              </a:ext>
            </a:extLst>
          </p:cNvPr>
          <p:cNvSpPr txBox="1"/>
          <p:nvPr/>
        </p:nvSpPr>
        <p:spPr>
          <a:xfrm>
            <a:off x="836246" y="1910862"/>
            <a:ext cx="33645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1. </a:t>
            </a:r>
            <a:r>
              <a:rPr lang="de-DE" err="1"/>
              <a:t>Selecting</a:t>
            </a:r>
            <a:r>
              <a:rPr lang="de-DE"/>
              <a:t> Data</a:t>
            </a:r>
            <a:endParaRPr lang="de-DE">
              <a:cs typeface="Calibri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2601CBB-34CA-41ED-9776-D73CC1461CFD}"/>
              </a:ext>
            </a:extLst>
          </p:cNvPr>
          <p:cNvSpPr txBox="1"/>
          <p:nvPr/>
        </p:nvSpPr>
        <p:spPr>
          <a:xfrm>
            <a:off x="836246" y="3962400"/>
            <a:ext cx="35931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2. </a:t>
            </a:r>
            <a:r>
              <a:rPr lang="de-DE" err="1"/>
              <a:t>Build</a:t>
            </a:r>
            <a:r>
              <a:rPr lang="de-DE"/>
              <a:t> Model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AB67AB3-3BB1-4B6F-9970-AEE5CA4BE521}"/>
              </a:ext>
            </a:extLst>
          </p:cNvPr>
          <p:cNvSpPr txBox="1"/>
          <p:nvPr/>
        </p:nvSpPr>
        <p:spPr>
          <a:xfrm>
            <a:off x="4978316" y="197097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cs typeface="Calibri"/>
              </a:rPr>
              <a:t>3. Plot </a:t>
            </a:r>
            <a:r>
              <a:rPr lang="de-DE" err="1">
                <a:cs typeface="Calibri"/>
              </a:rPr>
              <a:t>Results</a:t>
            </a:r>
            <a:endParaRPr lang="de-DE" err="1"/>
          </a:p>
        </p:txBody>
      </p:sp>
      <p:pic>
        <p:nvPicPr>
          <p:cNvPr id="8" name="Grafik 9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180AC9E6-CC96-401F-BA69-6BE96B72B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327" y="2595124"/>
            <a:ext cx="2743200" cy="922439"/>
          </a:xfrm>
          <a:prstGeom prst="rect">
            <a:avLst/>
          </a:prstGeom>
        </p:spPr>
      </p:pic>
      <p:pic>
        <p:nvPicPr>
          <p:cNvPr id="12" name="Grafik 13" descr="Ein Bild, das drinnen, Tisch, Foto, aus Holz enthält.&#10;&#10;Mit sehr hoher Zuverlässigkeit generierte Beschreibung">
            <a:extLst>
              <a:ext uri="{FF2B5EF4-FFF2-40B4-BE49-F238E27FC236}">
                <a16:creationId xmlns:a16="http://schemas.microsoft.com/office/drawing/2014/main" id="{E0303A3F-615D-4729-B44F-B8BF0A713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04" y="4658386"/>
            <a:ext cx="4186136" cy="475737"/>
          </a:xfrm>
          <a:prstGeom prst="rect">
            <a:avLst/>
          </a:prstGeom>
        </p:spPr>
      </p:pic>
      <p:pic>
        <p:nvPicPr>
          <p:cNvPr id="16" name="Grafik 17">
            <a:extLst>
              <a:ext uri="{FF2B5EF4-FFF2-40B4-BE49-F238E27FC236}">
                <a16:creationId xmlns:a16="http://schemas.microsoft.com/office/drawing/2014/main" id="{415457EB-B83D-4A49-9F14-F407CE3C4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209" y="2412221"/>
            <a:ext cx="3448455" cy="2041664"/>
          </a:xfrm>
          <a:prstGeom prst="rect">
            <a:avLst/>
          </a:prstGeom>
        </p:spPr>
      </p:pic>
      <p:pic>
        <p:nvPicPr>
          <p:cNvPr id="20" name="Grafik 20" descr="Ein Bild, das Karte enthält.&#10;&#10;Mit sehr hoher Zuverlässigkeit generierte Beschreibung">
            <a:extLst>
              <a:ext uri="{FF2B5EF4-FFF2-40B4-BE49-F238E27FC236}">
                <a16:creationId xmlns:a16="http://schemas.microsoft.com/office/drawing/2014/main" id="{76CD2BA5-75FB-4803-A0BD-98A2928BCE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5209" y="4660786"/>
            <a:ext cx="3448454" cy="205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25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7608-CFEE-4737-B9B1-2733B881EFDE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rgbClr val="4472C4"/>
            </a:solidFill>
          </a:ln>
        </p:spPr>
        <p:txBody>
          <a:bodyPr/>
          <a:lstStyle/>
          <a:p>
            <a:endParaRPr lang="en-US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4AB37-1CA8-44DA-85DD-28FA25CF2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577" y="1825625"/>
            <a:ext cx="10501223" cy="47251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Goal</a:t>
            </a:r>
            <a:endParaRPr lang="en-US" dirty="0">
              <a:solidFill>
                <a:schemeClr val="accent1">
                  <a:lumMod val="75000"/>
                </a:schemeClr>
              </a:solidFill>
              <a:ea typeface="+mn-lt"/>
              <a:cs typeface="+mn-lt"/>
            </a:endParaRPr>
          </a:p>
          <a:p>
            <a:pPr marL="0" indent="0" algn="just">
              <a:buNone/>
            </a:pPr>
            <a:r>
              <a:rPr lang="en-US" sz="1800" dirty="0">
                <a:solidFill>
                  <a:srgbClr val="000000"/>
                </a:solidFill>
                <a:ea typeface="+mn-lt"/>
                <a:cs typeface="+mn-lt"/>
              </a:rPr>
              <a:t>Quantifications</a:t>
            </a:r>
            <a:r>
              <a:rPr lang="en-US" sz="1800" dirty="0">
                <a:ea typeface="+mn-lt"/>
                <a:cs typeface="+mn-lt"/>
              </a:rPr>
              <a:t> of the outbreak risks and their dependencies on the key parameters for selected groups of countries from America, Asia, and Europe, representing a variety of country profiles.</a:t>
            </a:r>
            <a:endParaRPr lang="en-US">
              <a:solidFill>
                <a:schemeClr val="accent1">
                  <a:lumMod val="75000"/>
                </a:schemeClr>
              </a:solidFill>
              <a:ea typeface="+mn-lt"/>
              <a:cs typeface="+mn-lt"/>
            </a:endParaRPr>
          </a:p>
          <a:p>
            <a:pPr marL="0" indent="0" algn="just">
              <a:buNone/>
            </a:pPr>
            <a:endParaRPr lang="en-US" sz="1800" dirty="0">
              <a:ea typeface="+mn-lt"/>
              <a:cs typeface="+mn-lt"/>
            </a:endParaRPr>
          </a:p>
          <a:p>
            <a:pPr marL="0" indent="0" algn="just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Model Ingredients</a:t>
            </a:r>
            <a:endParaRPr lang="en-US" dirty="0">
              <a:solidFill>
                <a:schemeClr val="accent1">
                  <a:lumMod val="75000"/>
                </a:schemeClr>
              </a:solidFill>
              <a:cs typeface="Calibri" panose="020F0502020204030204"/>
            </a:endParaRPr>
          </a:p>
          <a:p>
            <a:pPr marL="0" indent="0" algn="just">
              <a:buNone/>
            </a:pPr>
            <a:r>
              <a:rPr lang="en-US" sz="1800" dirty="0">
                <a:ea typeface="+mn-lt"/>
                <a:cs typeface="+mn-lt"/>
              </a:rPr>
              <a:t>(</a:t>
            </a:r>
            <a:r>
              <a:rPr lang="en-US" sz="1800" dirty="0" err="1">
                <a:ea typeface="+mn-lt"/>
                <a:cs typeface="+mn-lt"/>
              </a:rPr>
              <a:t>i</a:t>
            </a:r>
            <a:r>
              <a:rPr lang="en-US" sz="1800" dirty="0">
                <a:ea typeface="+mn-lt"/>
                <a:cs typeface="+mn-lt"/>
              </a:rPr>
              <a:t>) Estimate the cumulative number of cases in China outside Hubei province after 23 January, using a time-dependent compartmental model of the transmission dynamics. </a:t>
            </a:r>
            <a:endParaRPr lang="en-US" dirty="0">
              <a:ea typeface="+mn-lt"/>
              <a:cs typeface="+mn-lt"/>
            </a:endParaRPr>
          </a:p>
          <a:p>
            <a:pPr marL="0" indent="0" algn="just">
              <a:buNone/>
            </a:pPr>
            <a:r>
              <a:rPr lang="en-US" sz="1800" dirty="0">
                <a:ea typeface="+mn-lt"/>
                <a:cs typeface="+mn-lt"/>
              </a:rPr>
              <a:t>(ii) Use that number as an input to the global transportation network to generate probability distributions of the number of infected travelers arriving at destinations outside China. </a:t>
            </a:r>
            <a:endParaRPr lang="en-US">
              <a:ea typeface="+mn-lt"/>
              <a:cs typeface="+mn-lt"/>
            </a:endParaRPr>
          </a:p>
          <a:p>
            <a:pPr marL="0" indent="0" algn="just">
              <a:buNone/>
            </a:pPr>
            <a:r>
              <a:rPr lang="en-US" sz="1800" dirty="0">
                <a:ea typeface="+mn-lt"/>
                <a:cs typeface="+mn-lt"/>
              </a:rPr>
              <a:t>(iii) In a destination country, using a Galton–Watson branching process to model the initial spread of the virus. By calculating the extinction probability  </a:t>
            </a:r>
          </a:p>
          <a:p>
            <a:pPr marL="0" indent="0" algn="just">
              <a:buNone/>
            </a:pPr>
            <a:endParaRPr lang="en-US" sz="1800" dirty="0">
              <a:solidFill>
                <a:srgbClr val="000000"/>
              </a:solidFill>
              <a:cs typeface="Calibri"/>
            </a:endParaRPr>
          </a:p>
          <a:p>
            <a:pPr marL="0" indent="0" algn="just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cs typeface="Calibri"/>
              </a:rPr>
              <a:t>Data sets/Collection</a:t>
            </a:r>
            <a:r>
              <a:rPr lang="en-US" sz="1800" dirty="0">
                <a:cs typeface="Calibri"/>
              </a:rPr>
              <a:t> </a:t>
            </a:r>
          </a:p>
          <a:p>
            <a:pPr marL="0" indent="0" algn="just">
              <a:buNone/>
            </a:pPr>
            <a:r>
              <a:rPr lang="en-US" sz="1800" dirty="0">
                <a:cs typeface="Calibri"/>
              </a:rPr>
              <a:t>WHO, DXY </a:t>
            </a:r>
            <a:endParaRPr lang="en-US" dirty="0">
              <a:cs typeface="Calibri" panose="020F0502020204030204"/>
            </a:endParaRPr>
          </a:p>
          <a:p>
            <a:pPr marL="0" indent="0" algn="just">
              <a:buNone/>
            </a:pPr>
            <a:endParaRPr lang="en-US" sz="1800" dirty="0">
              <a:cs typeface="Calibri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32739C8B-E046-4699-A3CE-8FEB35CBDB80}"/>
              </a:ext>
            </a:extLst>
          </p:cNvPr>
          <p:cNvSpPr txBox="1">
            <a:spLocks/>
          </p:cNvSpPr>
          <p:nvPr/>
        </p:nvSpPr>
        <p:spPr>
          <a:xfrm>
            <a:off x="846826" y="359376"/>
            <a:ext cx="10515600" cy="13255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cs typeface="Calibri Light"/>
              </a:rPr>
              <a:t>Topic 4: Risk </a:t>
            </a:r>
            <a:r>
              <a:rPr lang="de-DE" dirty="0" err="1">
                <a:cs typeface="Calibri Light"/>
              </a:rPr>
              <a:t>factors</a:t>
            </a:r>
            <a:r>
              <a:rPr lang="de-DE" dirty="0">
                <a:cs typeface="Calibri Light"/>
              </a:rPr>
              <a:t> Analysis</a:t>
            </a:r>
          </a:p>
        </p:txBody>
      </p:sp>
    </p:spTree>
    <p:extLst>
      <p:ext uri="{BB962C8B-B14F-4D97-AF65-F5344CB8AC3E}">
        <p14:creationId xmlns:p14="http://schemas.microsoft.com/office/powerpoint/2010/main" val="1955544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64314-714B-4366-8BD1-309F4F119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8607"/>
            <a:ext cx="10515600" cy="52283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800" dirty="0">
              <a:cs typeface="Calibri"/>
            </a:endParaRPr>
          </a:p>
          <a:p>
            <a:pPr marL="0" indent="0">
              <a:buNone/>
            </a:pPr>
            <a:endParaRPr lang="en-US" sz="1800" dirty="0">
              <a:cs typeface="Calibri"/>
            </a:endParaRPr>
          </a:p>
          <a:p>
            <a:pPr marL="0" indent="0">
              <a:buNone/>
            </a:pPr>
            <a:r>
              <a:rPr lang="en-US" sz="1800" dirty="0">
                <a:cs typeface="Calibri"/>
              </a:rPr>
              <a:t>1. Compute risks </a:t>
            </a:r>
            <a:endParaRPr lang="en-US" dirty="0">
              <a:cs typeface="Calibri"/>
            </a:endParaRPr>
          </a:p>
          <a:p>
            <a:endParaRPr lang="en-US" sz="1800" dirty="0">
              <a:cs typeface="Calibri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F74C3EFC-3A33-43BE-811E-5BD6AB3E9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55" y="1981464"/>
            <a:ext cx="6941388" cy="2290855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0EE7A715-2DA0-4D48-8233-A32C60B6D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098" y="3844810"/>
            <a:ext cx="6294406" cy="252457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DF00476-EE4B-405D-A26E-2AECD3D36BDF}"/>
              </a:ext>
            </a:extLst>
          </p:cNvPr>
          <p:cNvSpPr txBox="1"/>
          <p:nvPr/>
        </p:nvSpPr>
        <p:spPr>
          <a:xfrm>
            <a:off x="684362" y="5108718"/>
            <a:ext cx="4626633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ea typeface="+mn-lt"/>
                <a:cs typeface="+mn-lt"/>
              </a:rPr>
              <a:t>Risk of major outbreaks as a function of cumulative number of cases in selected countries, assuming </a:t>
            </a:r>
            <a:r>
              <a:rPr lang="en-US" sz="1400" dirty="0" err="1">
                <a:ea typeface="+mn-lt"/>
                <a:cs typeface="+mn-lt"/>
              </a:rPr>
              <a:t>Rloc</a:t>
            </a:r>
            <a:r>
              <a:rPr lang="en-US" sz="1400" dirty="0">
                <a:ea typeface="+mn-lt"/>
                <a:cs typeface="+mn-lt"/>
              </a:rPr>
              <a:t> = 1.6 and baseline connectivity to China. </a:t>
            </a:r>
            <a:endParaRPr lang="en-US" sz="1400" dirty="0"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E273BC-8B9F-4F2D-9BB3-B17FF6534CAC}"/>
              </a:ext>
            </a:extLst>
          </p:cNvPr>
          <p:cNvSpPr txBox="1"/>
          <p:nvPr/>
        </p:nvSpPr>
        <p:spPr>
          <a:xfrm>
            <a:off x="7614249" y="6579080"/>
            <a:ext cx="655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hlinkClick r:id="rId4"/>
              </a:rPr>
              <a:t>https://github.com/zsvizi/corona-virus-2020/blob/master/source/risk.py</a:t>
            </a:r>
            <a:endParaRPr lang="en-US" sz="1200">
              <a:cs typeface="Calibri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1883803-3703-4FDD-BB5E-C0C8A6DA2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973"/>
            <a:ext cx="10515600" cy="1325563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Risk of major outbreaks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387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>
            <a:extLst>
              <a:ext uri="{FF2B5EF4-FFF2-40B4-BE49-F238E27FC236}">
                <a16:creationId xmlns:a16="http://schemas.microsoft.com/office/drawing/2014/main" id="{4F929941-EA08-4B02-8F02-6F1820A46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7" y="794123"/>
            <a:ext cx="5647427" cy="2006094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B2F6B4BC-395A-45DA-9541-45E7F1F90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343" y="834428"/>
            <a:ext cx="2283124" cy="17241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CF005-958B-4DF2-9CC7-2553C1695E2F}"/>
              </a:ext>
            </a:extLst>
          </p:cNvPr>
          <p:cNvSpPr txBox="1"/>
          <p:nvPr/>
        </p:nvSpPr>
        <p:spPr>
          <a:xfrm>
            <a:off x="310551" y="281796"/>
            <a:ext cx="33182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2. Get all the combination of risks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1C3892-9301-4A87-B1F2-132730EFF6F3}"/>
              </a:ext>
            </a:extLst>
          </p:cNvPr>
          <p:cNvSpPr txBox="1"/>
          <p:nvPr/>
        </p:nvSpPr>
        <p:spPr>
          <a:xfrm>
            <a:off x="7426445" y="28089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3. Generate Heatmap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FA06DD8E-E46D-4D75-9AE4-46DECD6EB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419" y="2927356"/>
            <a:ext cx="5561161" cy="22972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716452-DF99-4172-88D1-02CE4A35AD4D}"/>
              </a:ext>
            </a:extLst>
          </p:cNvPr>
          <p:cNvSpPr txBox="1"/>
          <p:nvPr/>
        </p:nvSpPr>
        <p:spPr>
          <a:xfrm>
            <a:off x="438150" y="5369584"/>
            <a:ext cx="537425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ea typeface="+mn-lt"/>
                <a:cs typeface="+mn-lt"/>
              </a:rPr>
              <a:t>Outbreak risks for highly connected countries in Asia. Thailand and the Republic of Korea are plotted; the curves for Japan and Taiwan are in between them. (Left). plot the risk vs. the efficacy of prevented importations when the cumulative number of cases reaches 150,000. </a:t>
            </a:r>
            <a:endParaRPr lang="en-US" sz="1200">
              <a:cs typeface="Calibri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EBDD3AE2-B0C5-4B18-86A5-47BD428B7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4173" y="2553445"/>
            <a:ext cx="3620218" cy="29156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C87DD2-5350-4668-9D6B-388EC44A49C1}"/>
              </a:ext>
            </a:extLst>
          </p:cNvPr>
          <p:cNvSpPr txBox="1"/>
          <p:nvPr/>
        </p:nvSpPr>
        <p:spPr>
          <a:xfrm>
            <a:off x="7240438" y="5615796"/>
            <a:ext cx="4525992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ea typeface="+mn-lt"/>
                <a:cs typeface="+mn-lt"/>
              </a:rPr>
              <a:t>Heatmap of the outbreak risks as functions of θ and </a:t>
            </a:r>
            <a:r>
              <a:rPr lang="en-US" sz="1400" dirty="0" err="1">
                <a:ea typeface="+mn-lt"/>
                <a:cs typeface="+mn-lt"/>
              </a:rPr>
              <a:t>Rloc</a:t>
            </a:r>
            <a:r>
              <a:rPr lang="en-US" sz="1400" dirty="0">
                <a:ea typeface="+mn-lt"/>
                <a:cs typeface="+mn-lt"/>
              </a:rPr>
              <a:t>, when C = 200,000. The arrows show the directions corresponding to the largest reductions in the risk</a:t>
            </a:r>
            <a:endParaRPr lang="en-US" sz="1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0297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CBA33AC-F4F1-4478-974C-6FD8EDD47E8D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Goal: </a:t>
            </a:r>
            <a:r>
              <a:rPr lang="de-DE">
                <a:ea typeface="+mn-lt"/>
                <a:cs typeface="+mn-lt"/>
              </a:rPr>
              <a:t>COVID-19 </a:t>
            </a:r>
            <a:r>
              <a:rPr lang="de-DE" err="1">
                <a:ea typeface="+mn-lt"/>
                <a:cs typeface="+mn-lt"/>
              </a:rPr>
              <a:t>Detection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from</a:t>
            </a:r>
            <a:r>
              <a:rPr lang="de-DE">
                <a:ea typeface="+mn-lt"/>
                <a:cs typeface="+mn-lt"/>
              </a:rPr>
              <a:t> X Ray Images </a:t>
            </a:r>
            <a:r>
              <a:rPr lang="de-DE" err="1">
                <a:ea typeface="+mn-lt"/>
                <a:cs typeface="+mn-lt"/>
              </a:rPr>
              <a:t>of</a:t>
            </a:r>
            <a:r>
              <a:rPr lang="de-DE">
                <a:ea typeface="+mn-lt"/>
                <a:cs typeface="+mn-lt"/>
              </a:rPr>
              <a:t> Lungs</a:t>
            </a:r>
            <a:br>
              <a:rPr lang="de-DE">
                <a:ea typeface="+mn-lt"/>
                <a:cs typeface="+mn-lt"/>
              </a:rPr>
            </a:br>
            <a:endParaRPr lang="de-DE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de-DE" err="1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Applications</a:t>
            </a:r>
            <a:r>
              <a:rPr lang="de-DE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: </a:t>
            </a:r>
            <a:r>
              <a:rPr lang="de-DE" err="1">
                <a:ea typeface="+mn-lt"/>
                <a:cs typeface="+mn-lt"/>
              </a:rPr>
              <a:t>determination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of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pathology</a:t>
            </a:r>
            <a:r>
              <a:rPr lang="de-DE">
                <a:ea typeface="+mn-lt"/>
                <a:cs typeface="+mn-lt"/>
              </a:rPr>
              <a:t> in </a:t>
            </a:r>
            <a:r>
              <a:rPr lang="de-DE" err="1">
                <a:ea typeface="+mn-lt"/>
                <a:cs typeface="+mn-lt"/>
              </a:rPr>
              <a:t>lungs</a:t>
            </a:r>
            <a:r>
              <a:rPr lang="de-DE">
                <a:ea typeface="+mn-lt"/>
                <a:cs typeface="+mn-lt"/>
              </a:rPr>
              <a:t>  </a:t>
            </a:r>
          </a:p>
          <a:p>
            <a:pPr lvl="1"/>
            <a:endParaRPr lang="de-DE">
              <a:ea typeface="+mn-lt"/>
              <a:cs typeface="+mn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>
              <a:solidFill>
                <a:schemeClr val="accent1">
                  <a:lumMod val="75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de-DE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Data Sources: </a:t>
            </a:r>
            <a:r>
              <a:rPr lang="de-DE">
                <a:ea typeface="+mn-lt"/>
                <a:cs typeface="+mn-lt"/>
              </a:rPr>
              <a:t>X-Ray </a:t>
            </a:r>
            <a:r>
              <a:rPr lang="de-DE" err="1">
                <a:ea typeface="+mn-lt"/>
                <a:cs typeface="+mn-lt"/>
              </a:rPr>
              <a:t>images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of</a:t>
            </a:r>
            <a:r>
              <a:rPr lang="de-DE">
                <a:ea typeface="+mn-lt"/>
                <a:cs typeface="+mn-lt"/>
              </a:rPr>
              <a:t> normal and </a:t>
            </a:r>
            <a:r>
              <a:rPr lang="de-DE" err="1">
                <a:ea typeface="+mn-lt"/>
                <a:cs typeface="+mn-lt"/>
              </a:rPr>
              <a:t>pathological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lungs</a:t>
            </a:r>
            <a:endParaRPr lang="de-DE" err="1">
              <a:solidFill>
                <a:srgbClr val="000000"/>
              </a:solidFill>
              <a:ea typeface="+mn-lt"/>
              <a:cs typeface="+mn-lt"/>
            </a:endParaRPr>
          </a:p>
          <a:p>
            <a:pPr lvl="1"/>
            <a:endParaRPr lang="de-DE">
              <a:ea typeface="+mn-lt"/>
              <a:cs typeface="+mn-lt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de-DE">
              <a:cs typeface="Calibri" panose="020F0502020204030204"/>
            </a:endParaRPr>
          </a:p>
          <a:p>
            <a:pPr marL="0" indent="0">
              <a:buNone/>
            </a:pPr>
            <a:r>
              <a:rPr lang="de-DE" err="1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Challenges</a:t>
            </a:r>
            <a:r>
              <a:rPr lang="de-DE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: </a:t>
            </a:r>
            <a:r>
              <a:rPr lang="de-DE" err="1">
                <a:ea typeface="+mn-lt"/>
                <a:cs typeface="+mn-lt"/>
              </a:rPr>
              <a:t>Requires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many</a:t>
            </a:r>
            <a:r>
              <a:rPr lang="de-DE">
                <a:ea typeface="+mn-lt"/>
                <a:cs typeface="+mn-lt"/>
              </a:rPr>
              <a:t> X-Ray </a:t>
            </a:r>
            <a:r>
              <a:rPr lang="de-DE" err="1">
                <a:ea typeface="+mn-lt"/>
                <a:cs typeface="+mn-lt"/>
              </a:rPr>
              <a:t>data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for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training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the</a:t>
            </a:r>
            <a:r>
              <a:rPr lang="de-DE">
                <a:ea typeface="+mn-lt"/>
                <a:cs typeface="+mn-lt"/>
              </a:rPr>
              <a:t> network, </a:t>
            </a:r>
            <a:r>
              <a:rPr lang="de-DE" err="1">
                <a:ea typeface="+mn-lt"/>
                <a:cs typeface="+mn-lt"/>
              </a:rPr>
              <a:t>problem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with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one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library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TensorFlow</a:t>
            </a:r>
          </a:p>
          <a:p>
            <a:pPr lvl="1"/>
            <a:endParaRPr lang="de-DE">
              <a:cs typeface="Calibri" panose="020F0502020204030204"/>
            </a:endParaRPr>
          </a:p>
          <a:p>
            <a:pPr lvl="1"/>
            <a:endParaRPr lang="de-DE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>
              <a:solidFill>
                <a:srgbClr val="2F5597"/>
              </a:solidFill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>
              <a:solidFill>
                <a:srgbClr val="2F5597"/>
              </a:solidFill>
              <a:ea typeface="+mn-lt"/>
              <a:cs typeface="+mn-lt"/>
            </a:endParaRPr>
          </a:p>
          <a:p>
            <a:pPr lvl="1"/>
            <a:endParaRPr lang="de-DE">
              <a:ea typeface="+mn-lt"/>
              <a:cs typeface="+mn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>
              <a:ea typeface="+mn-lt"/>
              <a:cs typeface="+mn-lt"/>
            </a:endParaRPr>
          </a:p>
          <a:p>
            <a:endParaRPr lang="de-DE">
              <a:ea typeface="+mn-lt"/>
              <a:cs typeface="+mn-lt"/>
            </a:endParaRPr>
          </a:p>
          <a:p>
            <a:endParaRPr lang="de-DE">
              <a:cs typeface="Calibri"/>
            </a:endParaRPr>
          </a:p>
          <a:p>
            <a:pPr lvl="1"/>
            <a:endParaRPr lang="en">
              <a:cs typeface="Calibri"/>
            </a:endParaRPr>
          </a:p>
          <a:p>
            <a:pPr lvl="1"/>
            <a:endParaRPr lang="de-DE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3CD8913-E91E-41F6-BB43-ED7512CF7925}"/>
              </a:ext>
            </a:extLst>
          </p:cNvPr>
          <p:cNvSpPr txBox="1">
            <a:spLocks/>
          </p:cNvSpPr>
          <p:nvPr/>
        </p:nvSpPr>
        <p:spPr>
          <a:xfrm>
            <a:off x="990600" y="517527"/>
            <a:ext cx="10515600" cy="13255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Calibri Light"/>
              </a:rPr>
              <a:t>Topic 5: Diagnostics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650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Topic 1: Spreading Models</vt:lpstr>
      <vt:lpstr>Topic 1: Spreading Models an Example (SIR)</vt:lpstr>
      <vt:lpstr>Topic 2: Forecasting </vt:lpstr>
      <vt:lpstr>Topic 2: Forecasting </vt:lpstr>
      <vt:lpstr>PowerPoint Presentation</vt:lpstr>
      <vt:lpstr>Risk of major outbreaks</vt:lpstr>
      <vt:lpstr>PowerPoint Presentation</vt:lpstr>
      <vt:lpstr>PowerPoint Presentation</vt:lpstr>
      <vt:lpstr>PowerPoint Presentation</vt:lpstr>
      <vt:lpstr>Topic 3: Pholygenetic Analyis</vt:lpstr>
      <vt:lpstr>Phylogenetic Analysis: Origin Detection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305</cp:revision>
  <dcterms:created xsi:type="dcterms:W3CDTF">2013-07-15T20:26:40Z</dcterms:created>
  <dcterms:modified xsi:type="dcterms:W3CDTF">2020-05-04T18:57:51Z</dcterms:modified>
</cp:coreProperties>
</file>